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7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74" r:id="rId12"/>
    <p:sldId id="265" r:id="rId13"/>
    <p:sldId id="267" r:id="rId14"/>
    <p:sldId id="269" r:id="rId15"/>
    <p:sldId id="270" r:id="rId16"/>
    <p:sldId id="273" r:id="rId17"/>
    <p:sldId id="276" r:id="rId18"/>
    <p:sldId id="277" r:id="rId19"/>
  </p:sldIdLst>
  <p:sldSz cx="9144000" cy="6858000" type="screen4x3"/>
  <p:notesSz cx="6792913" cy="99250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Maria" initials="AM" lastIdx="1" clrIdx="0">
    <p:extLst>
      <p:ext uri="{19B8F6BF-5375-455C-9EA6-DF929625EA0E}">
        <p15:presenceInfo xmlns:p15="http://schemas.microsoft.com/office/powerpoint/2012/main" userId="23a1f25cee1634e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EF806"/>
    <a:srgbClr val="8BFA38"/>
    <a:srgbClr val="AFFC24"/>
    <a:srgbClr val="4CAC04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ile chiaro 2 - Color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Stile medio 3 - Color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80" autoAdjust="0"/>
  </p:normalViewPr>
  <p:slideViewPr>
    <p:cSldViewPr>
      <p:cViewPr varScale="1">
        <p:scale>
          <a:sx n="70" d="100"/>
          <a:sy n="70" d="100"/>
        </p:scale>
        <p:origin x="1229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7EB4-270D-475F-BB81-EBBC1545CBE6}" type="datetimeFigureOut">
              <a:rPr lang="it-IT" smtClean="0"/>
              <a:pPr/>
              <a:t>06/12/2023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292" y="4714399"/>
            <a:ext cx="5434330" cy="4466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7745" y="9427075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67866-302F-4336-9152-B8A8FFA9E8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1489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67866-302F-4336-9152-B8A8FFA9E88C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8183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807A-EF6B-4AEE-B47B-57576D217667}" type="datetimeFigureOut">
              <a:rPr lang="it-IT" smtClean="0"/>
              <a:pPr/>
              <a:t>06/12/2023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2DC6-ECD8-4597-BF21-C1BE88FF1F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807A-EF6B-4AEE-B47B-57576D217667}" type="datetimeFigureOut">
              <a:rPr lang="it-IT" smtClean="0"/>
              <a:pPr/>
              <a:t>06/12/2023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2DC6-ECD8-4597-BF21-C1BE88FF1F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807A-EF6B-4AEE-B47B-57576D217667}" type="datetimeFigureOut">
              <a:rPr lang="it-IT" smtClean="0"/>
              <a:pPr/>
              <a:t>06/12/2023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2DC6-ECD8-4597-BF21-C1BE88FF1F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807A-EF6B-4AEE-B47B-57576D217667}" type="datetimeFigureOut">
              <a:rPr lang="it-IT" smtClean="0"/>
              <a:pPr/>
              <a:t>06/12/2023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2DC6-ECD8-4597-BF21-C1BE88FF1F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807A-EF6B-4AEE-B47B-57576D217667}" type="datetimeFigureOut">
              <a:rPr lang="it-IT" smtClean="0"/>
              <a:pPr/>
              <a:t>06/12/2023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2DC6-ECD8-4597-BF21-C1BE88FF1F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807A-EF6B-4AEE-B47B-57576D217667}" type="datetimeFigureOut">
              <a:rPr lang="it-IT" smtClean="0"/>
              <a:pPr/>
              <a:t>06/12/2023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2DC6-ECD8-4597-BF21-C1BE88FF1F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807A-EF6B-4AEE-B47B-57576D217667}" type="datetimeFigureOut">
              <a:rPr lang="it-IT" smtClean="0"/>
              <a:pPr/>
              <a:t>06/12/2023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2DC6-ECD8-4597-BF21-C1BE88FF1F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807A-EF6B-4AEE-B47B-57576D217667}" type="datetimeFigureOut">
              <a:rPr lang="it-IT" smtClean="0"/>
              <a:pPr/>
              <a:t>06/12/2023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2DC6-ECD8-4597-BF21-C1BE88FF1F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807A-EF6B-4AEE-B47B-57576D217667}" type="datetimeFigureOut">
              <a:rPr lang="it-IT" smtClean="0"/>
              <a:pPr/>
              <a:t>06/12/2023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2DC6-ECD8-4597-BF21-C1BE88FF1F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807A-EF6B-4AEE-B47B-57576D217667}" type="datetimeFigureOut">
              <a:rPr lang="it-IT" smtClean="0"/>
              <a:pPr/>
              <a:t>06/12/2023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2DC6-ECD8-4597-BF21-C1BE88FF1F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807A-EF6B-4AEE-B47B-57576D217667}" type="datetimeFigureOut">
              <a:rPr lang="it-IT" smtClean="0"/>
              <a:pPr/>
              <a:t>06/12/2023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2DC6-ECD8-4597-BF21-C1BE88FF1F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5807A-EF6B-4AEE-B47B-57576D217667}" type="datetimeFigureOut">
              <a:rPr lang="it-IT" smtClean="0"/>
              <a:pPr/>
              <a:t>06/12/2023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42DC6-ECD8-4597-BF21-C1BE88FF1F1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it/url?sa=i&amp;rct=j&amp;q=&amp;esrc=s&amp;source=images&amp;cd=&amp;cad=rja&amp;uact=8&amp;ved=0ahUKEwjPvpCbxtrWAhWDNhoKHc9ADEkQjRwIBw&amp;url=http://depositphotos.com/2368765/stock-photo-teamwork.html&amp;psig=AOvVaw1gaVhlYRmeAkpgslNUEliT&amp;ust=1507329452891906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03040" y="-243408"/>
            <a:ext cx="8245424" cy="1944216"/>
          </a:xfrm>
        </p:spPr>
        <p:txBody>
          <a:bodyPr>
            <a:normAutofit fontScale="90000"/>
          </a:bodyPr>
          <a:lstStyle/>
          <a:p>
            <a:br>
              <a:rPr lang="it-IT" dirty="0"/>
            </a:br>
            <a:r>
              <a:rPr lang="it-IT" sz="3100" dirty="0">
                <a:latin typeface="Comic Sans MS" pitchFamily="66" charset="0"/>
              </a:rPr>
              <a:t> </a:t>
            </a:r>
            <a:r>
              <a:rPr lang="it-IT" sz="2700" b="1" dirty="0">
                <a:latin typeface="Comic Sans MS" pitchFamily="66" charset="0"/>
              </a:rPr>
              <a:t>ORGANIGRAMMA E FUNZIONIGRAMMA </a:t>
            </a:r>
            <a:r>
              <a:rPr lang="it-IT" sz="2700" b="1" dirty="0" err="1">
                <a:latin typeface="Comic Sans MS" pitchFamily="66" charset="0"/>
              </a:rPr>
              <a:t>DI</a:t>
            </a:r>
            <a:r>
              <a:rPr lang="it-IT" sz="2700" b="1" dirty="0">
                <a:latin typeface="Comic Sans MS" pitchFamily="66" charset="0"/>
              </a:rPr>
              <a:t> ISTITUTO </a:t>
            </a:r>
            <a:br>
              <a:rPr lang="it-IT" sz="2700" b="1" dirty="0">
                <a:latin typeface="Comic Sans MS" pitchFamily="66" charset="0"/>
              </a:rPr>
            </a:br>
            <a:r>
              <a:rPr lang="it-IT" sz="2700" b="1" dirty="0">
                <a:latin typeface="Comic Sans MS" pitchFamily="66" charset="0"/>
              </a:rPr>
              <a:t>a. s. 2023/2024 </a:t>
            </a:r>
            <a:endParaRPr lang="it-IT" sz="2700" dirty="0"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4509120"/>
            <a:ext cx="7488832" cy="2088232"/>
          </a:xfrm>
        </p:spPr>
        <p:txBody>
          <a:bodyPr>
            <a:noAutofit/>
          </a:bodyPr>
          <a:lstStyle/>
          <a:p>
            <a:endParaRPr lang="it-IT" sz="1600" dirty="0">
              <a:solidFill>
                <a:schemeClr val="tx1"/>
              </a:solidFill>
              <a:latin typeface="Comic Sans MS" pitchFamily="66" charset="0"/>
              <a:ea typeface="+mj-ea"/>
              <a:cs typeface="+mj-cs"/>
            </a:endParaRPr>
          </a:p>
          <a:p>
            <a:r>
              <a:rPr lang="it-IT" sz="1600" dirty="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rPr>
              <a:t>L’ </a:t>
            </a:r>
            <a:r>
              <a:rPr lang="it-IT" sz="1600" b="1" dirty="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rPr>
              <a:t>Organigramma</a:t>
            </a:r>
            <a:r>
              <a:rPr lang="it-IT" sz="1600" dirty="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rPr>
              <a:t> e il </a:t>
            </a:r>
            <a:r>
              <a:rPr lang="it-IT" sz="1600" b="1" dirty="0" err="1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rPr>
              <a:t>Funzionigramma</a:t>
            </a:r>
            <a:r>
              <a:rPr lang="it-IT" sz="1600" b="1" dirty="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it-IT" sz="1600" dirty="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rPr>
              <a:t>consentono di descrivere l’organizzazione complessa del nostro Istituto e di rappresentare una mappa delle competenze e delle specifiche funzioni di ciascun organo.</a:t>
            </a:r>
          </a:p>
          <a:p>
            <a:r>
              <a:rPr lang="it-IT" sz="1600" dirty="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rPr>
              <a:t>Il </a:t>
            </a:r>
            <a:r>
              <a:rPr lang="it-IT" sz="1600" dirty="0" err="1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rPr>
              <a:t>Funzionigramma</a:t>
            </a:r>
            <a:r>
              <a:rPr lang="it-IT" sz="1600" dirty="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rPr>
              <a:t> è definito annualmente e in esso sono indicate le risorse professionali assegnate all’ Istituto scolastico con i relativi incarichi. Corrisponde alla mappa/ matrice CHI – FA- COSA – IN RELAZIONE A CHI.  </a:t>
            </a:r>
          </a:p>
        </p:txBody>
      </p:sp>
      <p:pic>
        <p:nvPicPr>
          <p:cNvPr id="11266" name="Picture 2" descr="Immagine correlat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642241"/>
            <a:ext cx="4104456" cy="3082903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946151"/>
              </p:ext>
            </p:extLst>
          </p:nvPr>
        </p:nvGraphicFramePr>
        <p:xfrm>
          <a:off x="683568" y="404664"/>
          <a:ext cx="7922561" cy="57048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161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COMPITI </a:t>
                      </a:r>
                      <a:r>
                        <a:rPr lang="it-IT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COORDINATORI DI CLASSE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u="sng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it-IT" sz="900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950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SCUOLA SEC. AQUINO</a:t>
                      </a:r>
                    </a:p>
                    <a:p>
                      <a:r>
                        <a:rPr lang="it-IT" sz="95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IA: BRANCHETTI ANNA MARIA</a:t>
                      </a:r>
                    </a:p>
                    <a:p>
                      <a:r>
                        <a:rPr lang="it-IT" sz="95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IB: BARBARISI COSTANTINA</a:t>
                      </a:r>
                    </a:p>
                    <a:p>
                      <a:r>
                        <a:rPr lang="it-IT" sz="95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IC: TESTA ANDREA</a:t>
                      </a:r>
                    </a:p>
                    <a:p>
                      <a:r>
                        <a:rPr lang="it-IT" sz="95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IIA: DE CLEMENTE LINDA</a:t>
                      </a:r>
                    </a:p>
                    <a:p>
                      <a:r>
                        <a:rPr lang="it-IT" sz="95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IIB: REALE MASSIMO</a:t>
                      </a:r>
                    </a:p>
                    <a:p>
                      <a:r>
                        <a:rPr lang="it-IT" sz="95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IIC:  CAPRARO DALIA</a:t>
                      </a:r>
                    </a:p>
                    <a:p>
                      <a:r>
                        <a:rPr lang="it-IT" sz="95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IIIA: FERDINANDI </a:t>
                      </a:r>
                      <a:r>
                        <a:rPr lang="it-IT" sz="950" u="non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GIOVANNA K</a:t>
                      </a:r>
                    </a:p>
                    <a:p>
                      <a:r>
                        <a:rPr lang="it-IT" sz="95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IIIB:  BALDO</a:t>
                      </a:r>
                      <a:r>
                        <a:rPr lang="it-IT" sz="950" u="non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CINZIA</a:t>
                      </a:r>
                      <a:endParaRPr lang="it-IT" sz="950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5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IIIC:CANCANELLI PASQUALINA</a:t>
                      </a:r>
                      <a:endParaRPr lang="it-IT" sz="950" u="non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it-IT" sz="950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50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SCUOLA SEC. CASTROCIELO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5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IA:RUSCIO ISABEL</a:t>
                      </a:r>
                    </a:p>
                    <a:p>
                      <a:r>
                        <a:rPr lang="it-IT" sz="95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IIA:  CAVACECE ROSSANA</a:t>
                      </a:r>
                    </a:p>
                    <a:p>
                      <a:r>
                        <a:rPr lang="it-IT" sz="95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IIB:  COMMESSO FILOMENA</a:t>
                      </a:r>
                    </a:p>
                    <a:p>
                      <a:r>
                        <a:rPr lang="it-IT" sz="95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IIIA</a:t>
                      </a:r>
                      <a:r>
                        <a:rPr lang="it-IT" sz="950" u="non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CIANO ALESSIO</a:t>
                      </a:r>
                      <a:endParaRPr lang="it-IT" sz="950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it-IT" sz="95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IIIB: MARSELLA SERENA</a:t>
                      </a:r>
                    </a:p>
                    <a:p>
                      <a:endParaRPr lang="it-IT" sz="950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95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SCUOLA PRIMARIA AQUINO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IA: CIFERRI ANNA MARIA ROSA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IB:SATINI OLIVIANA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IC: DI RUZZA GABRIELLA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5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IIA TURCHETTA SERENA</a:t>
                      </a:r>
                    </a:p>
                    <a:p>
                      <a:r>
                        <a:rPr lang="it-IT" sz="95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IIB CARNICELLI ROBERTA</a:t>
                      </a:r>
                    </a:p>
                    <a:p>
                      <a:r>
                        <a:rPr lang="it-IT" sz="95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IIC SARDELLI SABRINA</a:t>
                      </a:r>
                    </a:p>
                    <a:p>
                      <a:r>
                        <a:rPr lang="it-IT" sz="95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IID GIANNETTI LUCIA</a:t>
                      </a:r>
                    </a:p>
                    <a:p>
                      <a:r>
                        <a:rPr lang="it-IT" sz="95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IIIA RENZI NADIA</a:t>
                      </a:r>
                    </a:p>
                    <a:p>
                      <a:r>
                        <a:rPr lang="it-IT" sz="95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IIIB </a:t>
                      </a:r>
                      <a:r>
                        <a:rPr lang="it-IT" sz="950" u="non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ROMANELLI ERSILIA</a:t>
                      </a:r>
                    </a:p>
                    <a:p>
                      <a:r>
                        <a:rPr lang="it-IT" sz="950" u="non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IIIC PALOMBO GINA</a:t>
                      </a:r>
                    </a:p>
                    <a:p>
                      <a:r>
                        <a:rPr lang="it-IT" sz="950" u="non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IVA MORETTA IRENE</a:t>
                      </a:r>
                    </a:p>
                    <a:p>
                      <a:r>
                        <a:rPr lang="it-IT" sz="950" u="non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IVB MATTIA SILVIA</a:t>
                      </a:r>
                    </a:p>
                    <a:p>
                      <a:r>
                        <a:rPr lang="it-IT" sz="950" u="non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VA CAPRIO CLELIA</a:t>
                      </a:r>
                    </a:p>
                    <a:p>
                      <a:r>
                        <a:rPr lang="it-IT" sz="950" u="non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VB IADECOLA ANGELA</a:t>
                      </a:r>
                    </a:p>
                    <a:p>
                      <a:r>
                        <a:rPr lang="it-IT" sz="950" u="non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VC PISTILLO ENRICA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vl="0" algn="just"/>
                      <a:endParaRPr lang="it-IT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 algn="just"/>
                      <a:r>
                        <a:rPr lang="it-IT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Presiede le riunioni del consiglio di classe, quando non è personalmente presente il Dirigente Scolastico, e ne</a:t>
                      </a:r>
                      <a:r>
                        <a:rPr lang="it-IT" sz="14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it-IT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cura la verbalizzazione;</a:t>
                      </a:r>
                    </a:p>
                    <a:p>
                      <a:pPr lvl="0" algn="just"/>
                      <a:r>
                        <a:rPr lang="it-IT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</a:t>
                      </a:r>
                      <a:r>
                        <a:rPr lang="it-IT" sz="14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fa</a:t>
                      </a:r>
                      <a:r>
                        <a:rPr lang="it-IT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portavoce nelle assemblee con i genitori; presiede le assemblee relative alle elezioni degli organi collegiali;</a:t>
                      </a:r>
                    </a:p>
                    <a:p>
                      <a:pPr lvl="0" algn="just"/>
                      <a:r>
                        <a:rPr lang="it-IT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Garantisce l’ordinato svolgimento delle riunioni, facilitando la partecipazione di tutte le componenti e assicurando la discussione e la deliberazione su tutti i punti all’ordine del giorno;</a:t>
                      </a:r>
                    </a:p>
                    <a:p>
                      <a:pPr lvl="0" algn="just"/>
                      <a:r>
                        <a:rPr lang="it-IT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Gestisce il rapporto con le famiglie degli studenti, per quanto attiene a problematiche generali e non specifiche delle singole discipline;</a:t>
                      </a:r>
                    </a:p>
                    <a:p>
                      <a:pPr lvl="0" algn="just"/>
                      <a:r>
                        <a:rPr lang="it-IT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Verifica periodicamente lo stato di avanzamento del piano Educativo individualizzato redatto per gli alunni diversamente abili eventualmente frequentanti la classe e del Piano Didattico personalizzato predisposto per gli studenti affetti da disturbi specifici di apprendimento,</a:t>
                      </a:r>
                    </a:p>
                    <a:p>
                      <a:pPr lvl="0" algn="just"/>
                      <a:r>
                        <a:rPr lang="it-IT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Coordina lo svolgimento di visite guidate e uscite didattiche, la partecipazione della classe ad attività integrative ed extracurriculari, verificandone la rispondenza quantitativa e qualitativa alla programmazione annuale;</a:t>
                      </a:r>
                    </a:p>
                    <a:p>
                      <a:pPr lvl="0" algn="just"/>
                      <a:r>
                        <a:rPr lang="it-IT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Verifica la regolarità della frequenza scolastica degli studenti, avendo costantemente aggiornata la situazione delle assenze degli allievi e segnalando tempestivamente (anche inviando specifiche comunicazioni scritte alle famiglie  tutti i casi di assenze fuori norma e/o  non chiari;</a:t>
                      </a:r>
                    </a:p>
                    <a:p>
                      <a:pPr algn="just"/>
                      <a:endParaRPr lang="it-IT" sz="1200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376968"/>
              </p:ext>
            </p:extLst>
          </p:nvPr>
        </p:nvGraphicFramePr>
        <p:xfrm>
          <a:off x="611560" y="584696"/>
          <a:ext cx="7848872" cy="22910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COMPITI </a:t>
                      </a:r>
                      <a:r>
                        <a:rPr lang="it-IT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9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9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SCUOLA PRIMARIA CASTROCIELO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IA: ANTONUCCI SABRINA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IIA:  CORLEI MARIA C.</a:t>
                      </a:r>
                      <a:endParaRPr kumimoji="0" lang="it-IT" sz="9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IIB: DI RUZZA MIONICA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IIIA: CAPRARO MARIA GRAZIA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IIIB:  MATERIALE ANNA M.</a:t>
                      </a:r>
                      <a:endParaRPr lang="it-IT" sz="900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it-IT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IVA: MORELLI ANNA MARIA</a:t>
                      </a:r>
                    </a:p>
                    <a:p>
                      <a:r>
                        <a:rPr lang="it-IT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IVB: 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FORLINI ANNAMARIA</a:t>
                      </a:r>
                    </a:p>
                    <a:p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IVC: PAPA MARIA LUCIA</a:t>
                      </a:r>
                      <a:endParaRPr lang="it-IT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it-IT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VA: PETRILLI MARIA</a:t>
                      </a:r>
                    </a:p>
                    <a:p>
                      <a:r>
                        <a:rPr lang="it-IT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VB: ROSATI JESSICA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it-IT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Prende contatti diretti  con le famiglie in caso di anomalie;</a:t>
                      </a:r>
                    </a:p>
                    <a:p>
                      <a:pPr lvl="0" algn="just"/>
                      <a:r>
                        <a:rPr lang="it-IT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Informa tempestivamente la presidenza, per i provvedimenti di competenza, qualora permanga una frequenza irregolare;</a:t>
                      </a:r>
                    </a:p>
                    <a:p>
                      <a:pPr lvl="0" algn="just"/>
                      <a:r>
                        <a:rPr lang="it-IT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Facilita la comunicazione tra la presidenza, gli studenti e le famiglie.</a:t>
                      </a:r>
                    </a:p>
                    <a:p>
                      <a:pPr algn="just"/>
                      <a:endParaRPr lang="it-IT" sz="1400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264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403253"/>
              </p:ext>
            </p:extLst>
          </p:nvPr>
        </p:nvGraphicFramePr>
        <p:xfrm>
          <a:off x="611560" y="620688"/>
          <a:ext cx="7848872" cy="501239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FUNZIONIE STRUMENTALE </a:t>
                      </a:r>
                    </a:p>
                    <a:p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COMPITI </a:t>
                      </a:r>
                      <a:r>
                        <a:rPr lang="it-IT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6832">
                <a:tc>
                  <a:txBody>
                    <a:bodyPr/>
                    <a:lstStyle/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sz="1200" b="0" dirty="0">
                          <a:latin typeface="Times New Roman" pitchFamily="18" charset="0"/>
                          <a:cs typeface="Times New Roman" pitchFamily="18" charset="0"/>
                        </a:rPr>
                        <a:t>AREA 1</a:t>
                      </a:r>
                    </a:p>
                    <a:p>
                      <a:r>
                        <a:rPr lang="it-IT" sz="1200" b="0" dirty="0">
                          <a:latin typeface="Times New Roman" pitchFamily="18" charset="0"/>
                          <a:cs typeface="Times New Roman" pitchFamily="18" charset="0"/>
                        </a:rPr>
                        <a:t>BALDO CINZIA</a:t>
                      </a:r>
                    </a:p>
                    <a:p>
                      <a:r>
                        <a:rPr lang="it-IT" sz="1200" b="0" dirty="0">
                          <a:latin typeface="Times New Roman" pitchFamily="18" charset="0"/>
                          <a:cs typeface="Times New Roman" pitchFamily="18" charset="0"/>
                        </a:rPr>
                        <a:t>MATTIA IVANA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it-IT" sz="12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Monitoraggio, verifica e integrazione </a:t>
                      </a:r>
                      <a:r>
                        <a:rPr lang="it-IT" sz="12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Ptof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e progetti allegati di concerto con la commissione competente. Collaborazione con il dirigente scolastico per la pianificazione degli incontri di progettazione e gestione della documentazione formale. Elaborazione con la collaborazione di consigli di classe e dipartimenti di proposte da presentare al collegio docenti. Arricchimento dell'offerta formativa in collaborazione con la commissione PTOF per la promozione e la partecipazione degli alunni ad iniziative formative. Elaborazione ricerca didattica e produzione documentazione buone pratiche. Predisposizione di un progetto d'istituto come materia alternativa alla IRC. Rilevazione delle esigenze formative dei docenti. Elaborazione e aggiornamento Rapporto di Autovalutazione e partecipazione agli incontri nucleo di valutazione. </a:t>
                      </a:r>
                      <a:endParaRPr lang="it-IT" sz="1200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  <a:alpha val="3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>
                          <a:latin typeface="Times New Roman" pitchFamily="18" charset="0"/>
                          <a:cs typeface="Times New Roman" pitchFamily="18" charset="0"/>
                        </a:rPr>
                        <a:t>AREA </a:t>
                      </a:r>
                      <a:r>
                        <a:rPr lang="it-IT" sz="1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sz="1100" i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MARSELLA SERENA</a:t>
                      </a:r>
                    </a:p>
                    <a:p>
                      <a:r>
                        <a:rPr lang="it-IT" sz="1100" i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MORETTA IRENE</a:t>
                      </a:r>
                    </a:p>
                    <a:p>
                      <a:r>
                        <a:rPr lang="it-IT" sz="1100" i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PELAGALLI GIORGIA</a:t>
                      </a:r>
                    </a:p>
                    <a:p>
                      <a:r>
                        <a:rPr lang="it-IT" sz="1100" i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ROSATI JESSICA</a:t>
                      </a:r>
                      <a:endParaRPr lang="it-IT" sz="1100" i="1" kern="12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it-IT" sz="1100" i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Verifica delle competenze possedute dagli alunni per l’individuazione tempestiva degli alunni in difficoltà cognitiva e comportamentale e per contribuire ad indirizzare la programmazione e la definizione di percorsi didattici individualizzati e personalizzati. Calendarizzazione incontri con docenti di sostegno e partecipazione GLI d'istituto e GLH operativi. Rapporti con le ASL, i centri di riabilitazione e terapia e le famiglie. Elaborazione di attività didattiche ed educative volte alla diffusione della cultura dell'inclusione e di attività di insegnamento agli alunni stranieri finalizzate all'adeguamento delle competenze di base. Coordinamento progetti in rete rivolte agli alunni con Bisogni Educativi Speciali. Coordinamento per la predisposizione Piano Annuale Inclusione e Protocollo Accoglienza</a:t>
                      </a:r>
                      <a:endParaRPr lang="it-IT" sz="1200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  <a:alpha val="3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307748"/>
              </p:ext>
            </p:extLst>
          </p:nvPr>
        </p:nvGraphicFramePr>
        <p:xfrm>
          <a:off x="755576" y="620688"/>
          <a:ext cx="7632848" cy="47948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FUNZIONIE STRUMENTALE </a:t>
                      </a:r>
                    </a:p>
                    <a:p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COMPITI </a:t>
                      </a:r>
                      <a:r>
                        <a:rPr lang="it-IT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8840">
                <a:tc>
                  <a:txBody>
                    <a:bodyPr/>
                    <a:lstStyle/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sz="1200" b="0" dirty="0">
                          <a:latin typeface="Times New Roman" pitchFamily="18" charset="0"/>
                          <a:cs typeface="Times New Roman" pitchFamily="18" charset="0"/>
                        </a:rPr>
                        <a:t>AREA 3</a:t>
                      </a:r>
                    </a:p>
                    <a:p>
                      <a:r>
                        <a:rPr lang="it-IT" sz="1200" b="0" dirty="0">
                          <a:latin typeface="Times New Roman" pitchFamily="18" charset="0"/>
                          <a:cs typeface="Times New Roman" pitchFamily="18" charset="0"/>
                        </a:rPr>
                        <a:t>PALOMBO GINA</a:t>
                      </a:r>
                    </a:p>
                    <a:p>
                      <a:r>
                        <a:rPr lang="it-IT" sz="1200" b="0" dirty="0">
                          <a:latin typeface="Times New Roman" pitchFamily="18" charset="0"/>
                          <a:cs typeface="Times New Roman" pitchFamily="18" charset="0"/>
                        </a:rPr>
                        <a:t>REGOLI ANTONELLA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Coordinamento delle attività stabilite nell’ambito della continuità con la Scuola dell’Infanzia e con la Scuola Secondaria di Primo Grado finalizzata allo scambio ed alla integrazione formativa tra i diversi livelli del primo ciclo dell’istruzione. Scambi fra i docenti dei diversi ordini di scuola per favorire percorsi educativi e didattici all'insegna della continuità. Organizzazione e coordinamento incontri delle commissioni continuità dei diversi ordini di scuola. Condivisione di interventi educativi e strategie della continuità e circolazione delle buone pratiche. Rilevazione dei bisogni formativi degli alunni in relazione al curricolo nel rispetto delle attitudini di ognuno. Predisposizione progetti di orientamento in entrata, in itinere e in uscita e progetto accoglienza di inizio anno e Open Day. Preparazione ed aggiornamento materiale informativo ( dépliant, locandine). Sportello informativo di accoglienza genitori e alunni per orientamento e riorientamento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  <a:alpha val="2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32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>
                          <a:latin typeface="Times New Roman" pitchFamily="18" charset="0"/>
                          <a:cs typeface="Times New Roman" pitchFamily="18" charset="0"/>
                        </a:rPr>
                        <a:t>AREA </a:t>
                      </a:r>
                      <a:r>
                        <a:rPr lang="it-IT" sz="1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CASTELLI LILIANA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TESTA ANDREA</a:t>
                      </a:r>
                      <a:endParaRPr lang="it-IT" sz="1200" b="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Collaborazione con i consigli di classe per l'individuazione dei viaggi e degli scambi culturali coerenti con le specifiche programmazione e di ogni altra attività che prevede l'uscita degli alunni sul territorio.  Verifica della rispondenza dei viaggi d'istruzione e delle visite guidate con i criteri fissati nel regolamento visite e viaggi di istruzione. Raccolta delle proposte di viaggi e visite guidate e presentazione al collegio dei docenti e al consiglio di istituto. Cura dell'organizzazione di stage e eventuali gemellaggi e progetti di partenariato in collaborazione con il referente Erasmus.  Cura dei rapporti con EELL, le istituzioni del territorio; reti di scuole.  Ricerca dei fondi di finanziamento istituzionali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  <a:alpha val="2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692517"/>
              </p:ext>
            </p:extLst>
          </p:nvPr>
        </p:nvGraphicFramePr>
        <p:xfrm>
          <a:off x="647564" y="587545"/>
          <a:ext cx="7848872" cy="528972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106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COMPITI </a:t>
                      </a:r>
                      <a:r>
                        <a:rPr lang="it-IT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8575">
                <a:tc>
                  <a:txBody>
                    <a:bodyPr/>
                    <a:lstStyle/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NIV</a:t>
                      </a:r>
                    </a:p>
                    <a:p>
                      <a:endParaRPr lang="it-IT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it-IT" sz="105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400"/>
                        </a:spcAft>
                      </a:pPr>
                      <a:r>
                        <a:rPr lang="it-IT" sz="1000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Membri</a:t>
                      </a:r>
                      <a:r>
                        <a:rPr lang="it-IT" sz="1000" i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Commissione:</a:t>
                      </a:r>
                      <a:endParaRPr lang="it-IT" sz="100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400"/>
                        </a:spcAft>
                      </a:pPr>
                      <a:r>
                        <a:rPr lang="it-IT" sz="1050" i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Dott.TUBIELLO</a:t>
                      </a:r>
                      <a:r>
                        <a:rPr lang="it-IT" sz="1050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ANTONIO</a:t>
                      </a:r>
                    </a:p>
                    <a:p>
                      <a:pPr>
                        <a:spcAft>
                          <a:spcPts val="400"/>
                        </a:spcAft>
                      </a:pPr>
                      <a:r>
                        <a:rPr lang="it-IT" sz="1050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MORELLI ANNA MARIA</a:t>
                      </a:r>
                    </a:p>
                    <a:p>
                      <a:r>
                        <a:rPr lang="it-IT" sz="1050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MATERIALE ANNA M.</a:t>
                      </a:r>
                    </a:p>
                    <a:p>
                      <a:r>
                        <a:rPr lang="it-IT" sz="1050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</a:t>
                      </a:r>
                      <a:r>
                        <a:rPr lang="it-IT" sz="1050" i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CLEMENTE LINDA</a:t>
                      </a:r>
                      <a:endParaRPr lang="it-IT" sz="105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5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it-IT" sz="1200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Individuare aree e modalità di miglioramento attraverso la verifica della conformità dei risultati rispetto agli obiettivi </a:t>
                      </a:r>
                    </a:p>
                    <a:p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Stabilire criteri comuni che garantiscano chiarezza, correttezza e unitarietà delle valutazioni degli apprendimenti </a:t>
                      </a:r>
                    </a:p>
                    <a:p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Effettuare sia una valutazione dell’azione educativa sia una valutazione dell’organizzazione scolastica, per la realizzazione di un clima positivo e motivante incentrato sul confronto e sulla condivisione delle scelte operate </a:t>
                      </a:r>
                    </a:p>
                    <a:p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Svolgere attività auto-diagnostica decidendo forme, indicatori e contenuti, rilevando le ricadute delle scelte operate sul funzionamento della scuola stessa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Supportare il </a:t>
                      </a:r>
                      <a:r>
                        <a:rPr lang="it-IT" sz="1200" kern="12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D.S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nella redazione del RAV( Rapporto di Autovalutazione) e del </a:t>
                      </a:r>
                      <a:r>
                        <a:rPr lang="it-IT" sz="1200" kern="12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PdM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 Piano di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Miglioramento) 	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53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5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REFERENTI INVALSI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5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PARLATO MARCO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MATTIA SILVIA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Coordinare le azioni Invalsi, effettuare il controllo del materiale INVALSI, gestire la piattaforma per la profilatura della scuola e degli studenti, fornire supporto ai docenti e al personale di segreteria, curare la restituzione e l’informazione dei risultati, supportare il lavoro del NIV.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50863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441857"/>
              </p:ext>
            </p:extLst>
          </p:nvPr>
        </p:nvGraphicFramePr>
        <p:xfrm>
          <a:off x="755576" y="1412776"/>
          <a:ext cx="7884876" cy="381642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63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1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016"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Times New Roman" pitchFamily="18" charset="0"/>
                          <a:cs typeface="Times New Roman" pitchFamily="18" charset="0"/>
                        </a:rPr>
                        <a:t>COMMISSIONI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COMPITI </a:t>
                      </a:r>
                      <a:r>
                        <a:rPr lang="it-IT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2342">
                <a:tc>
                  <a:txBody>
                    <a:bodyPr/>
                    <a:lstStyle/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t-I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sz="1200" dirty="0">
                          <a:latin typeface="Times New Roman" pitchFamily="18" charset="0"/>
                          <a:cs typeface="Times New Roman" pitchFamily="18" charset="0"/>
                        </a:rPr>
                        <a:t>BES</a:t>
                      </a:r>
                      <a:r>
                        <a:rPr lang="it-IT" sz="105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it-IT" sz="105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 Vozzo Maria Rosaria</a:t>
                      </a:r>
                    </a:p>
                    <a:p>
                      <a:r>
                        <a:rPr lang="it-IT" sz="105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Coccarelli</a:t>
                      </a:r>
                      <a:r>
                        <a:rPr lang="it-IT" sz="105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05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Annalinda</a:t>
                      </a:r>
                      <a:r>
                        <a:rPr lang="it-IT" sz="105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it-IT" sz="105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Mirante Maria Rosaria</a:t>
                      </a:r>
                    </a:p>
                    <a:p>
                      <a:pPr marL="0" algn="l" defTabSz="914400" rtl="0" eaLnBrk="1" latinLnBrk="0" hangingPunct="1"/>
                      <a:r>
                        <a:rPr lang="it-IT" sz="105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 Meo Manuela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Verifica delle competenze possedute dagli alunni per l’individuazione tempestiva degli alunni in difficoltà cognitiva e comportamentale e per contribuire ad indirizzare la programmazione e la definizione di percorsi didattici individualizzati</a:t>
                      </a:r>
                    </a:p>
                    <a:p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partecipazione </a:t>
                      </a:r>
                      <a:r>
                        <a:rPr lang="it-IT" sz="1200" b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glh</a:t>
                      </a: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d'istituto e </a:t>
                      </a:r>
                      <a:r>
                        <a:rPr lang="it-IT" sz="1200" b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glh</a:t>
                      </a: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operativi</a:t>
                      </a:r>
                    </a:p>
                    <a:p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Rapporti con le asl e i centri di riabilitazione e terapia e le famiglie</a:t>
                      </a:r>
                    </a:p>
                    <a:p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Elaborazione di attività didattiche ed educative volte alla diffusione della cultura dell'integrazione e di attività di insegnamento agli alunni stranieri finalizzate all'adeguamento delle competenze di base.</a:t>
                      </a:r>
                    </a:p>
                    <a:p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Coordinamento progetti in rete rivolte agli alunni con bisogni educativi speciali</a:t>
                      </a:r>
                    </a:p>
                    <a:p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Coordinamento per la predisposizione Piano Annuale Inclusione e Protocollo Accoglienza</a:t>
                      </a:r>
                    </a:p>
                    <a:p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Predisposizione e/o aggiornamento modulistica</a:t>
                      </a:r>
                    </a:p>
                  </a:txBody>
                  <a:tcPr>
                    <a:solidFill>
                      <a:srgbClr val="AFFC24">
                        <a:alpha val="4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1066"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Times New Roman" pitchFamily="18" charset="0"/>
                          <a:cs typeface="Times New Roman" pitchFamily="18" charset="0"/>
                        </a:rPr>
                        <a:t>GENERAZIONI</a:t>
                      </a:r>
                      <a:r>
                        <a:rPr lang="it-IT" sz="1200" baseline="0" dirty="0">
                          <a:latin typeface="Times New Roman" pitchFamily="18" charset="0"/>
                          <a:cs typeface="Times New Roman" pitchFamily="18" charset="0"/>
                        </a:rPr>
                        <a:t> CONNESSE</a:t>
                      </a:r>
                      <a:endParaRPr lang="it-IT" sz="105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050" i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Corlei</a:t>
                      </a:r>
                      <a:r>
                        <a:rPr lang="it-IT" sz="1050" i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Maria Cristina</a:t>
                      </a:r>
                    </a:p>
                    <a:p>
                      <a:r>
                        <a:rPr lang="it-IT" sz="1050" i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 Anna Maria</a:t>
                      </a:r>
                    </a:p>
                    <a:p>
                      <a:endParaRPr lang="it-IT" sz="1050" i="1" kern="1200" baseline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Revisione del documento </a:t>
                      </a:r>
                      <a:r>
                        <a:rPr lang="it-IT" sz="1200" b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E-safety</a:t>
                      </a:r>
                      <a:r>
                        <a:rPr lang="it-IT" sz="1200" b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policy.</a:t>
                      </a:r>
                    </a:p>
                    <a:p>
                      <a:pPr algn="just"/>
                      <a:r>
                        <a:rPr lang="it-IT" sz="1200" b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Diffusione di buone pratiche per un uso consapevole e corretto delle tecnologie.</a:t>
                      </a:r>
                      <a:endParaRPr lang="it-IT" sz="12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AFFC24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472122"/>
              </p:ext>
            </p:extLst>
          </p:nvPr>
        </p:nvGraphicFramePr>
        <p:xfrm>
          <a:off x="611560" y="843720"/>
          <a:ext cx="7848872" cy="524957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746"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Times New Roman" pitchFamily="18" charset="0"/>
                          <a:cs typeface="Times New Roman" pitchFamily="18" charset="0"/>
                        </a:rPr>
                        <a:t>COMMISSIONI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COMPITI </a:t>
                      </a:r>
                      <a:r>
                        <a:rPr lang="it-IT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7409">
                <a:tc>
                  <a:txBody>
                    <a:bodyPr/>
                    <a:lstStyle/>
                    <a:p>
                      <a:endParaRPr lang="it-I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t-I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sz="1200" dirty="0">
                          <a:latin typeface="Times New Roman" pitchFamily="18" charset="0"/>
                          <a:cs typeface="Times New Roman" pitchFamily="18" charset="0"/>
                        </a:rPr>
                        <a:t>PTOF e</a:t>
                      </a:r>
                      <a:r>
                        <a:rPr lang="it-IT" sz="1200" baseline="0" dirty="0">
                          <a:latin typeface="Times New Roman" pitchFamily="18" charset="0"/>
                          <a:cs typeface="Times New Roman" pitchFamily="18" charset="0"/>
                        </a:rPr>
                        <a:t> AUTOVALUTAZIONE</a:t>
                      </a:r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Corlei</a:t>
                      </a:r>
                      <a:r>
                        <a:rPr lang="it-IT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Maria Cristina  </a:t>
                      </a:r>
                    </a:p>
                    <a:p>
                      <a:r>
                        <a:rPr lang="it-IT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Materiale Anna Maria </a:t>
                      </a:r>
                    </a:p>
                    <a:p>
                      <a:r>
                        <a:rPr lang="it-IT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Ruscio</a:t>
                      </a:r>
                      <a:r>
                        <a:rPr lang="it-IT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Isabel</a:t>
                      </a:r>
                    </a:p>
                    <a:p>
                      <a:r>
                        <a:rPr lang="it-IT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Cancanelli</a:t>
                      </a:r>
                      <a:r>
                        <a:rPr lang="it-IT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Pasqualina</a:t>
                      </a:r>
                    </a:p>
                    <a:p>
                      <a:r>
                        <a:rPr lang="it-IT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Coppola Martina C.</a:t>
                      </a:r>
                    </a:p>
                    <a:p>
                      <a:r>
                        <a:rPr lang="it-IT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Branchetti</a:t>
                      </a:r>
                      <a:r>
                        <a:rPr lang="it-IT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Annamaria</a:t>
                      </a:r>
                    </a:p>
                    <a:p>
                      <a:r>
                        <a:rPr lang="it-IT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Castelli Liliana</a:t>
                      </a:r>
                    </a:p>
                    <a:p>
                      <a:endParaRPr lang="it-IT" sz="105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Monitoraggio, verifica e integrazione PTOF e progetti allegati  </a:t>
                      </a:r>
                    </a:p>
                    <a:p>
                      <a:pPr algn="just"/>
                      <a:r>
                        <a:rPr lang="it-IT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Collaborazione con il dirigente scolastico per la pianificazione degli incontri di progettazione e gestione della documentazione formale</a:t>
                      </a:r>
                    </a:p>
                    <a:p>
                      <a:pPr algn="just"/>
                      <a:r>
                        <a:rPr lang="it-IT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Elaborazione con la collaborazione di consigli di classe e dipartimenti di proposte da presentare al collegio docenti</a:t>
                      </a:r>
                    </a:p>
                    <a:p>
                      <a:pPr algn="just"/>
                      <a:r>
                        <a:rPr lang="it-IT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Accoglienza e inserimento nuovi docenti</a:t>
                      </a:r>
                    </a:p>
                    <a:p>
                      <a:pPr algn="just"/>
                      <a:r>
                        <a:rPr lang="it-IT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Arricchimento dell'offerta formativa in collaborazione con la commissione </a:t>
                      </a:r>
                      <a:r>
                        <a:rPr lang="it-IT" sz="1200" b="0" i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PtOf</a:t>
                      </a:r>
                      <a:r>
                        <a:rPr lang="it-IT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per la promozione e la partecipazione degli alunni ad iniziative formative</a:t>
                      </a:r>
                    </a:p>
                    <a:p>
                      <a:pPr algn="just"/>
                      <a:r>
                        <a:rPr lang="it-IT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Elaborazione ricerca didattica e produzione documentazione buone pratiche</a:t>
                      </a:r>
                    </a:p>
                    <a:p>
                      <a:pPr algn="just"/>
                      <a:r>
                        <a:rPr lang="it-IT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Organizzazione e coordinamento prove invalsi</a:t>
                      </a:r>
                    </a:p>
                    <a:p>
                      <a:pPr algn="just"/>
                      <a:r>
                        <a:rPr lang="it-IT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Predisposizione di un progetto d'istituto come materia alternativa alla IRC</a:t>
                      </a:r>
                    </a:p>
                    <a:p>
                      <a:pPr algn="just"/>
                      <a:r>
                        <a:rPr lang="it-IT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Rilevazione delle esigente formative dei docenti</a:t>
                      </a:r>
                    </a:p>
                    <a:p>
                      <a:pPr algn="just"/>
                      <a:r>
                        <a:rPr lang="it-IT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Elaborazione e aggiornamento Rapporto di Autovalutazione e partecipazione agli incontri nucleo di valutazione</a:t>
                      </a:r>
                      <a:endParaRPr lang="it-IT" sz="1200" b="0" i="0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EF806">
                        <a:alpha val="4274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4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>
                          <a:latin typeface="Times New Roman" pitchFamily="18" charset="0"/>
                          <a:cs typeface="Times New Roman" pitchFamily="18" charset="0"/>
                        </a:rPr>
                        <a:t>VIAGGI D’ISTRUZIONE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Ferdinandi</a:t>
                      </a:r>
                      <a:r>
                        <a:rPr lang="it-IT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Katia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Corlei</a:t>
                      </a:r>
                      <a:r>
                        <a:rPr lang="it-IT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Maria Cristina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Moretta Irene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i="1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Pistilli Enrica</a:t>
                      </a:r>
                      <a:endParaRPr lang="it-IT" sz="12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Giacomobono</a:t>
                      </a:r>
                      <a:r>
                        <a:rPr lang="it-IT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Antonella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Bonanni Giuliana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 Veglia Letizia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2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it-IT" sz="12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it-IT" sz="12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it-IT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Organizzazione visite guidate e viaggi d’istruzione</a:t>
                      </a:r>
                      <a:r>
                        <a:rPr lang="it-IT" sz="1200" b="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it-IT" sz="12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8BFA38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793838"/>
              </p:ext>
            </p:extLst>
          </p:nvPr>
        </p:nvGraphicFramePr>
        <p:xfrm>
          <a:off x="611560" y="620688"/>
          <a:ext cx="7848872" cy="22631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2764">
                <a:tc>
                  <a:txBody>
                    <a:bodyPr/>
                    <a:lstStyle/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sz="1200" b="0" dirty="0">
                          <a:latin typeface="Times New Roman" pitchFamily="18" charset="0"/>
                          <a:cs typeface="Times New Roman" pitchFamily="18" charset="0"/>
                        </a:rPr>
                        <a:t>COMMISSIONE CONTINUITA’</a:t>
                      </a:r>
                    </a:p>
                    <a:p>
                      <a:r>
                        <a:rPr lang="it-IT" sz="1200" b="0" i="1" dirty="0">
                          <a:latin typeface="Times New Roman" pitchFamily="18" charset="0"/>
                          <a:cs typeface="Times New Roman" pitchFamily="18" charset="0"/>
                        </a:rPr>
                        <a:t>Capraro</a:t>
                      </a:r>
                      <a:r>
                        <a:rPr lang="it-IT" sz="1200" b="0" i="1" baseline="0" dirty="0">
                          <a:latin typeface="Times New Roman" pitchFamily="18" charset="0"/>
                          <a:cs typeface="Times New Roman" pitchFamily="18" charset="0"/>
                        </a:rPr>
                        <a:t> Maria G.</a:t>
                      </a:r>
                    </a:p>
                    <a:p>
                      <a:r>
                        <a:rPr lang="it-IT" sz="1200" b="0" i="1" baseline="0" dirty="0">
                          <a:latin typeface="Times New Roman" pitchFamily="18" charset="0"/>
                          <a:cs typeface="Times New Roman" pitchFamily="18" charset="0"/>
                        </a:rPr>
                        <a:t>Renzi Nadia</a:t>
                      </a:r>
                    </a:p>
                    <a:p>
                      <a:r>
                        <a:rPr lang="it-IT" sz="1200" b="0" i="1" baseline="0" dirty="0">
                          <a:latin typeface="Times New Roman" pitchFamily="18" charset="0"/>
                          <a:cs typeface="Times New Roman" pitchFamily="18" charset="0"/>
                        </a:rPr>
                        <a:t>Di Folco Clara</a:t>
                      </a:r>
                    </a:p>
                    <a:p>
                      <a:r>
                        <a:rPr lang="it-IT" sz="1200" b="0" i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Cavacece</a:t>
                      </a:r>
                      <a:r>
                        <a:rPr lang="it-IT" sz="1200" b="0" i="1" baseline="0" dirty="0">
                          <a:latin typeface="Times New Roman" pitchFamily="18" charset="0"/>
                          <a:cs typeface="Times New Roman" pitchFamily="18" charset="0"/>
                        </a:rPr>
                        <a:t> Rossana</a:t>
                      </a:r>
                    </a:p>
                    <a:p>
                      <a:r>
                        <a:rPr lang="it-IT" sz="1200" b="0" i="1" baseline="0" dirty="0">
                          <a:latin typeface="Times New Roman" pitchFamily="18" charset="0"/>
                          <a:cs typeface="Times New Roman" pitchFamily="18" charset="0"/>
                        </a:rPr>
                        <a:t>Regoli Loredana</a:t>
                      </a:r>
                    </a:p>
                    <a:p>
                      <a:r>
                        <a:rPr lang="it-IT" sz="1200" b="0" i="1" baseline="0" dirty="0">
                          <a:latin typeface="Times New Roman" pitchFamily="18" charset="0"/>
                          <a:cs typeface="Times New Roman" pitchFamily="18" charset="0"/>
                        </a:rPr>
                        <a:t>Soave Patrizia</a:t>
                      </a:r>
                    </a:p>
                    <a:p>
                      <a:r>
                        <a:rPr lang="it-IT" sz="1200" b="0" i="1" baseline="0" dirty="0">
                          <a:latin typeface="Times New Roman" pitchFamily="18" charset="0"/>
                          <a:cs typeface="Times New Roman" pitchFamily="18" charset="0"/>
                        </a:rPr>
                        <a:t>Recchia Tiziana</a:t>
                      </a:r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t-IT" sz="105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800" b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COMPITI</a:t>
                      </a:r>
                    </a:p>
                    <a:p>
                      <a:pPr algn="just"/>
                      <a:endParaRPr lang="it-IT" sz="1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it-IT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Partecipare a momenti di incontro, programmazione, collaborazione e scambio fra i tre ordini di scuola, al fine di realizzare interventi unitari e coerenti che abbiano lo scopo di favorire, nello studente, un percorso di apprendimento completo, armonioso e sereno.</a:t>
                      </a:r>
                    </a:p>
                    <a:p>
                      <a:pPr algn="just"/>
                      <a:endParaRPr lang="it-IT" sz="11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it-IT" sz="1100" b="0" i="0" kern="12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it-IT" sz="1200" b="0" i="0" kern="12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>
                        <a:alpha val="1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747686"/>
              </p:ext>
            </p:extLst>
          </p:nvPr>
        </p:nvGraphicFramePr>
        <p:xfrm>
          <a:off x="755576" y="1124744"/>
          <a:ext cx="7848872" cy="37795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6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8886">
                <a:tc>
                  <a:txBody>
                    <a:bodyPr/>
                    <a:lstStyle/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COMPITI </a:t>
                      </a:r>
                      <a:r>
                        <a:rPr lang="it-IT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2764">
                <a:tc>
                  <a:txBody>
                    <a:bodyPr/>
                    <a:lstStyle/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t-IT" sz="105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200" b="0" dirty="0">
                          <a:latin typeface="Times New Roman" pitchFamily="18" charset="0"/>
                          <a:cs typeface="Times New Roman" pitchFamily="18" charset="0"/>
                        </a:rPr>
                        <a:t>ANIMATORE</a:t>
                      </a:r>
                      <a:r>
                        <a:rPr lang="it-IT" sz="1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DIGITALE</a:t>
                      </a:r>
                    </a:p>
                    <a:p>
                      <a:r>
                        <a:rPr lang="it-IT" sz="1200" b="0" i="1" baseline="0" dirty="0">
                          <a:latin typeface="Times New Roman" pitchFamily="18" charset="0"/>
                          <a:cs typeface="Times New Roman" pitchFamily="18" charset="0"/>
                        </a:rPr>
                        <a:t>Morelli Anna Maria</a:t>
                      </a:r>
                    </a:p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Stimolare   la formazione interna alla scuola nell’ambito del Piano Nazionale Scuola Digitale (PNSD) favorendo la partecipazione di tutta la comunità scolastica alle attività formative.</a:t>
                      </a:r>
                    </a:p>
                    <a:p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Favorire la partecipazione degli studenti, delle famiglie e delle altre figure del territorio sui temi del PNSD.</a:t>
                      </a:r>
                    </a:p>
                    <a:p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Individuare soluzioni metodologiche e tecnologiche sostenibili  da diffondere all’interno della scuola e coerenti con l’analisi dei fabbisogni della scuola stessa.  </a:t>
                      </a:r>
                    </a:p>
                    <a:p>
                      <a:pPr algn="just"/>
                      <a:endParaRPr lang="it-IT" sz="1200" b="0" i="0" kern="12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>
                        <a:alpha val="3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2764">
                <a:tc>
                  <a:txBody>
                    <a:bodyPr/>
                    <a:lstStyle/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400"/>
                        </a:spcAft>
                      </a:pPr>
                      <a:r>
                        <a:rPr lang="it-IT" sz="1200" b="0" dirty="0">
                          <a:latin typeface="Times New Roman" pitchFamily="18" charset="0"/>
                          <a:cs typeface="Times New Roman" pitchFamily="18" charset="0"/>
                        </a:rPr>
                        <a:t>TEAM ANIMAZIONE DIGITALE</a:t>
                      </a:r>
                    </a:p>
                    <a:p>
                      <a:pPr>
                        <a:spcAft>
                          <a:spcPts val="400"/>
                        </a:spcAft>
                      </a:pPr>
                      <a:r>
                        <a:rPr lang="it-IT" sz="1200" b="0" i="1" dirty="0">
                          <a:latin typeface="Times New Roman" pitchFamily="18" charset="0"/>
                          <a:cs typeface="Times New Roman" pitchFamily="18" charset="0"/>
                        </a:rPr>
                        <a:t>D. S.</a:t>
                      </a:r>
                      <a:r>
                        <a:rPr lang="it-IT" sz="1200" b="0" i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t-IT" sz="1200" b="0" i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Prof.Tubiello</a:t>
                      </a:r>
                      <a:r>
                        <a:rPr lang="it-IT" sz="1200" b="0" i="1" baseline="0" dirty="0">
                          <a:latin typeface="Times New Roman" pitchFamily="18" charset="0"/>
                          <a:cs typeface="Times New Roman" pitchFamily="18" charset="0"/>
                        </a:rPr>
                        <a:t> Antonio</a:t>
                      </a:r>
                    </a:p>
                    <a:p>
                      <a:pPr>
                        <a:spcAft>
                          <a:spcPts val="400"/>
                        </a:spcAft>
                      </a:pPr>
                      <a:r>
                        <a:rPr lang="it-IT" sz="1200" b="0" i="1" baseline="0" dirty="0">
                          <a:latin typeface="Times New Roman" pitchFamily="18" charset="0"/>
                          <a:cs typeface="Times New Roman" pitchFamily="18" charset="0"/>
                        </a:rPr>
                        <a:t>DSGA dott. Testa </a:t>
                      </a:r>
                      <a:r>
                        <a:rPr lang="it-IT" sz="1200" b="0" i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Eleuterio</a:t>
                      </a:r>
                      <a:endParaRPr lang="it-IT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400"/>
                        </a:spcAft>
                      </a:pPr>
                      <a:r>
                        <a:rPr lang="it-IT" sz="1200" b="0" i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Corlei</a:t>
                      </a:r>
                      <a:r>
                        <a:rPr lang="it-IT" sz="1200" b="0" i="1" baseline="0" dirty="0">
                          <a:latin typeface="Times New Roman" pitchFamily="18" charset="0"/>
                          <a:cs typeface="Times New Roman" pitchFamily="18" charset="0"/>
                        </a:rPr>
                        <a:t> M. Cristina</a:t>
                      </a:r>
                    </a:p>
                    <a:p>
                      <a:pPr>
                        <a:spcAft>
                          <a:spcPts val="400"/>
                        </a:spcAft>
                      </a:pPr>
                      <a:r>
                        <a:rPr lang="it-IT" sz="1200" b="0" i="1" baseline="0" dirty="0">
                          <a:latin typeface="Times New Roman" pitchFamily="18" charset="0"/>
                          <a:cs typeface="Times New Roman" pitchFamily="18" charset="0"/>
                        </a:rPr>
                        <a:t>Mattia Ivana</a:t>
                      </a:r>
                    </a:p>
                    <a:p>
                      <a:pPr>
                        <a:spcAft>
                          <a:spcPts val="400"/>
                        </a:spcAft>
                      </a:pPr>
                      <a:r>
                        <a:rPr lang="it-IT" sz="1200" b="0" i="1" baseline="0" dirty="0">
                          <a:latin typeface="Times New Roman" pitchFamily="18" charset="0"/>
                          <a:cs typeface="Times New Roman" pitchFamily="18" charset="0"/>
                        </a:rPr>
                        <a:t>De </a:t>
                      </a:r>
                      <a:r>
                        <a:rPr lang="it-IT" sz="1200" b="0" i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Bellis</a:t>
                      </a:r>
                      <a:r>
                        <a:rPr lang="it-IT" sz="1200" b="0" i="1" baseline="0" dirty="0">
                          <a:latin typeface="Times New Roman" pitchFamily="18" charset="0"/>
                          <a:cs typeface="Times New Roman" pitchFamily="18" charset="0"/>
                        </a:rPr>
                        <a:t> Anna Rita</a:t>
                      </a:r>
                    </a:p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it-IT" sz="1200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Il team per l’innovazione digitale supporterà l'Animatore digitale e accompagnerà adeguatamente l’innovazione didattica nella scuola con il compito di favorire il processo di digitalizzazione nelle scuole, nonché quello di diffondere politiche legate all'innovazione didattica attraverso azioni di accompagnamento e di sostegno al Piano nazionale per la scuola digitale sul territorio, nonché attraverso la creazione di gruppi di lavoro e il coinvolgimento di tutto il personale della scuola.</a:t>
                      </a:r>
                    </a:p>
                  </a:txBody>
                  <a:tcPr>
                    <a:solidFill>
                      <a:srgbClr val="FFFF00">
                        <a:alpha val="5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>
          <a:xfrm>
            <a:off x="323528" y="2636912"/>
            <a:ext cx="2088232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AREA ORGANIZZATIVA</a:t>
            </a:r>
          </a:p>
        </p:txBody>
      </p:sp>
      <p:sp>
        <p:nvSpPr>
          <p:cNvPr id="3" name="Rettangolo 2"/>
          <p:cNvSpPr/>
          <p:nvPr/>
        </p:nvSpPr>
        <p:spPr>
          <a:xfrm>
            <a:off x="3048794" y="2276872"/>
            <a:ext cx="5760640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100"/>
              </a:spcAft>
            </a:pPr>
            <a:endParaRPr lang="it-IT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00"/>
              </a:spcAft>
            </a:pP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I collaboratore: </a:t>
            </a:r>
            <a:r>
              <a:rPr lang="it-IT" sz="1400" i="1" dirty="0">
                <a:latin typeface="Times New Roman" pitchFamily="18" charset="0"/>
                <a:cs typeface="Times New Roman" pitchFamily="18" charset="0"/>
              </a:rPr>
              <a:t>DE CLEMENTE LINDA</a:t>
            </a:r>
          </a:p>
          <a:p>
            <a:pPr>
              <a:spcAft>
                <a:spcPts val="100"/>
              </a:spcAft>
            </a:pP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II Collaboratore: </a:t>
            </a:r>
            <a:r>
              <a:rPr lang="it-IT" sz="1400" i="1" dirty="0">
                <a:latin typeface="Times New Roman" pitchFamily="18" charset="0"/>
                <a:cs typeface="Times New Roman" pitchFamily="18" charset="0"/>
              </a:rPr>
              <a:t>MATERIALE ANNA MARIA</a:t>
            </a:r>
          </a:p>
          <a:p>
            <a:endParaRPr lang="it-IT" sz="1400" dirty="0"/>
          </a:p>
        </p:txBody>
      </p:sp>
      <p:sp>
        <p:nvSpPr>
          <p:cNvPr id="5" name="Rettangolo 4"/>
          <p:cNvSpPr/>
          <p:nvPr/>
        </p:nvSpPr>
        <p:spPr>
          <a:xfrm>
            <a:off x="3059832" y="3789040"/>
            <a:ext cx="5760640" cy="23762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t-IT" sz="1400" dirty="0">
              <a:latin typeface="Comic Sans MS" pitchFamily="66" charset="0"/>
            </a:endParaRPr>
          </a:p>
          <a:p>
            <a:pPr algn="ctr"/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REFERENTI </a:t>
            </a:r>
            <a:r>
              <a:rPr lang="it-IT" sz="14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 PLESSO</a:t>
            </a:r>
          </a:p>
          <a:p>
            <a:pPr>
              <a:spcAft>
                <a:spcPts val="100"/>
              </a:spcAft>
            </a:pP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Scuola Sec. Aquino:  </a:t>
            </a:r>
            <a:r>
              <a:rPr lang="it-IT" sz="1400" i="1" dirty="0">
                <a:latin typeface="Times New Roman" pitchFamily="18" charset="0"/>
                <a:cs typeface="Times New Roman" pitchFamily="18" charset="0"/>
              </a:rPr>
              <a:t>DE CLEMENTE LINDA</a:t>
            </a:r>
          </a:p>
          <a:p>
            <a:pPr>
              <a:spcAft>
                <a:spcPts val="100"/>
              </a:spcAft>
            </a:pP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Scuola Sec. Castrocielo: </a:t>
            </a:r>
            <a:r>
              <a:rPr lang="it-IT" sz="1400" i="1" dirty="0">
                <a:latin typeface="Times New Roman" pitchFamily="18" charset="0"/>
                <a:cs typeface="Times New Roman" pitchFamily="18" charset="0"/>
              </a:rPr>
              <a:t>DE VITO ANTONIETTA</a:t>
            </a:r>
          </a:p>
          <a:p>
            <a:pPr>
              <a:spcAft>
                <a:spcPts val="100"/>
              </a:spcAft>
            </a:pP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Scuola </a:t>
            </a:r>
            <a:r>
              <a:rPr lang="it-IT" sz="1400" dirty="0" err="1">
                <a:latin typeface="Times New Roman" pitchFamily="18" charset="0"/>
                <a:cs typeface="Times New Roman" pitchFamily="18" charset="0"/>
              </a:rPr>
              <a:t>Prim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. Aquino:  </a:t>
            </a:r>
            <a:r>
              <a:rPr lang="it-IT" sz="1400" i="1" dirty="0">
                <a:latin typeface="Times New Roman" pitchFamily="18" charset="0"/>
                <a:cs typeface="Times New Roman" pitchFamily="18" charset="0"/>
              </a:rPr>
              <a:t>RENZI NADIA </a:t>
            </a:r>
          </a:p>
          <a:p>
            <a:pPr>
              <a:spcAft>
                <a:spcPts val="100"/>
              </a:spcAft>
            </a:pP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Scuola </a:t>
            </a:r>
            <a:r>
              <a:rPr lang="it-IT" sz="1400" dirty="0" err="1">
                <a:latin typeface="Times New Roman" pitchFamily="18" charset="0"/>
                <a:cs typeface="Times New Roman" pitchFamily="18" charset="0"/>
              </a:rPr>
              <a:t>Prim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it-IT" sz="1400" dirty="0" err="1">
                <a:latin typeface="Times New Roman" pitchFamily="18" charset="0"/>
                <a:cs typeface="Times New Roman" pitchFamily="18" charset="0"/>
              </a:rPr>
              <a:t>Castrocielo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it-IT" sz="1400" i="1" dirty="0">
                <a:latin typeface="Times New Roman" pitchFamily="18" charset="0"/>
                <a:cs typeface="Times New Roman" pitchFamily="18" charset="0"/>
              </a:rPr>
              <a:t>MATERIALE ANNA MARIA</a:t>
            </a:r>
          </a:p>
          <a:p>
            <a:pPr>
              <a:spcAft>
                <a:spcPts val="100"/>
              </a:spcAft>
            </a:pP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Scuola Inf. Case Diana:  </a:t>
            </a:r>
            <a:r>
              <a:rPr lang="it-IT" sz="1400" i="1" dirty="0">
                <a:latin typeface="Times New Roman" pitchFamily="18" charset="0"/>
                <a:cs typeface="Times New Roman" pitchFamily="18" charset="0"/>
              </a:rPr>
              <a:t>SIMION SIMONA GABRIELA </a:t>
            </a:r>
          </a:p>
          <a:p>
            <a:pPr>
              <a:spcAft>
                <a:spcPts val="100"/>
              </a:spcAft>
            </a:pP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Scuola Inf. Capoluogo:  </a:t>
            </a:r>
            <a:r>
              <a:rPr lang="it-IT" sz="1400" i="1" dirty="0">
                <a:latin typeface="Times New Roman" pitchFamily="18" charset="0"/>
                <a:cs typeface="Times New Roman" pitchFamily="18" charset="0"/>
              </a:rPr>
              <a:t>COPPOLA MARTINA CARMELA </a:t>
            </a:r>
          </a:p>
          <a:p>
            <a:pPr>
              <a:spcAft>
                <a:spcPts val="100"/>
              </a:spcAft>
            </a:pP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Scuola Inf. </a:t>
            </a:r>
            <a:r>
              <a:rPr lang="it-IT" sz="1400" dirty="0" err="1">
                <a:latin typeface="Times New Roman" pitchFamily="18" charset="0"/>
                <a:cs typeface="Times New Roman" pitchFamily="18" charset="0"/>
              </a:rPr>
              <a:t>Mazzaroppi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it-IT" sz="1400" i="1" dirty="0">
                <a:latin typeface="Times New Roman" pitchFamily="18" charset="0"/>
                <a:cs typeface="Times New Roman" pitchFamily="18" charset="0"/>
              </a:rPr>
              <a:t>SOAVE PATRIZIA</a:t>
            </a:r>
          </a:p>
          <a:p>
            <a:pPr>
              <a:spcAft>
                <a:spcPts val="100"/>
              </a:spcAft>
            </a:pP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Scuola Inf. </a:t>
            </a:r>
            <a:r>
              <a:rPr lang="it-IT" sz="1400" dirty="0" err="1">
                <a:latin typeface="Times New Roman" pitchFamily="18" charset="0"/>
                <a:cs typeface="Times New Roman" pitchFamily="18" charset="0"/>
              </a:rPr>
              <a:t>A.Moro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it-IT" sz="1400" i="1" dirty="0">
                <a:latin typeface="Times New Roman" pitchFamily="18" charset="0"/>
                <a:cs typeface="Times New Roman" pitchFamily="18" charset="0"/>
              </a:rPr>
              <a:t>DE VITO MARIA ROSARIA </a:t>
            </a:r>
          </a:p>
          <a:p>
            <a:pPr algn="ctr"/>
            <a:endParaRPr lang="it-IT" dirty="0"/>
          </a:p>
        </p:txBody>
      </p:sp>
      <p:cxnSp>
        <p:nvCxnSpPr>
          <p:cNvPr id="10" name="Connettore 1 9"/>
          <p:cNvCxnSpPr/>
          <p:nvPr/>
        </p:nvCxnSpPr>
        <p:spPr>
          <a:xfrm>
            <a:off x="2627784" y="980728"/>
            <a:ext cx="0" cy="378042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2642270" y="980728"/>
            <a:ext cx="43204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2642270" y="4761148"/>
            <a:ext cx="43204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2267744" y="3933056"/>
            <a:ext cx="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/>
          <p:nvPr/>
        </p:nvCxnSpPr>
        <p:spPr>
          <a:xfrm>
            <a:off x="2411760" y="3212976"/>
            <a:ext cx="21602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>
            <a:off x="3131840" y="584684"/>
            <a:ext cx="5760640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100"/>
              </a:spcAft>
            </a:pPr>
            <a:endParaRPr lang="it-IT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00"/>
              </a:spcAft>
            </a:pP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Dirigente Scolastico: dott. TUBIELLO ANTONIO</a:t>
            </a:r>
            <a:endParaRPr lang="it-IT" sz="1400" i="1" dirty="0">
              <a:latin typeface="Times New Roman" pitchFamily="18" charset="0"/>
              <a:cs typeface="Times New Roman" pitchFamily="18" charset="0"/>
            </a:endParaRPr>
          </a:p>
          <a:p>
            <a:endParaRPr lang="it-IT" sz="1400" dirty="0"/>
          </a:p>
        </p:txBody>
      </p:sp>
      <p:cxnSp>
        <p:nvCxnSpPr>
          <p:cNvPr id="15" name="Connettore 1 14"/>
          <p:cNvCxnSpPr/>
          <p:nvPr/>
        </p:nvCxnSpPr>
        <p:spPr>
          <a:xfrm>
            <a:off x="2627784" y="2672916"/>
            <a:ext cx="43204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>
          <a:xfrm>
            <a:off x="323528" y="2636912"/>
            <a:ext cx="2088232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AREA ORGANIZZATIVA</a:t>
            </a:r>
          </a:p>
        </p:txBody>
      </p:sp>
      <p:sp>
        <p:nvSpPr>
          <p:cNvPr id="5" name="Rettangolo 4"/>
          <p:cNvSpPr/>
          <p:nvPr/>
        </p:nvSpPr>
        <p:spPr>
          <a:xfrm>
            <a:off x="3131840" y="692699"/>
            <a:ext cx="5760640" cy="13681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t-IT" sz="1200" dirty="0">
              <a:latin typeface="Comic Sans MS" pitchFamily="66" charset="0"/>
            </a:endParaRPr>
          </a:p>
          <a:p>
            <a:endParaRPr lang="it-IT" sz="1200" dirty="0">
              <a:latin typeface="Comic Sans MS" pitchFamily="66" charset="0"/>
            </a:endParaRPr>
          </a:p>
          <a:p>
            <a:pPr algn="ctr"/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FUNZIONI STRUMENTALI</a:t>
            </a:r>
          </a:p>
          <a:p>
            <a:pPr lvl="0" algn="just">
              <a:spcAft>
                <a:spcPts val="300"/>
              </a:spcAft>
            </a:pP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- AREA 1  “</a:t>
            </a:r>
            <a:r>
              <a:rPr lang="it-IT" sz="1200" dirty="0" err="1">
                <a:latin typeface="Times New Roman" pitchFamily="18" charset="0"/>
                <a:cs typeface="Times New Roman" pitchFamily="18" charset="0"/>
              </a:rPr>
              <a:t>Ptof</a:t>
            </a: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 e Autovalutazione»: BALDO C., MATTIA I.</a:t>
            </a:r>
            <a:endParaRPr lang="it-IT" sz="1200" i="1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Aft>
                <a:spcPts val="300"/>
              </a:spcAft>
            </a:pP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-AREA 2  “BES”:  </a:t>
            </a:r>
            <a:r>
              <a:rPr lang="it-IT" sz="1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MARSELLA, MORETTA, PELAGALLI, ROSATI</a:t>
            </a:r>
          </a:p>
          <a:p>
            <a:pPr lvl="0" algn="just">
              <a:spcAft>
                <a:spcPts val="300"/>
              </a:spcAft>
            </a:pP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-AREA  3  “Continuità ed orientamento”: </a:t>
            </a:r>
            <a:r>
              <a:rPr lang="it-IT" sz="1200" i="1" dirty="0">
                <a:latin typeface="Times New Roman" pitchFamily="18" charset="0"/>
                <a:cs typeface="Times New Roman" pitchFamily="18" charset="0"/>
              </a:rPr>
              <a:t>PALOMBO, REGOLI</a:t>
            </a:r>
          </a:p>
          <a:p>
            <a:pPr lvl="0" algn="just">
              <a:spcAft>
                <a:spcPts val="300"/>
              </a:spcAft>
              <a:buFontTx/>
              <a:buChar char="-"/>
            </a:pP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AREA  4  “visite e viaggi d’istruzione</a:t>
            </a:r>
            <a:r>
              <a:rPr lang="it-IT" sz="1200" i="1" dirty="0">
                <a:latin typeface="Times New Roman" pitchFamily="18" charset="0"/>
                <a:cs typeface="Times New Roman" pitchFamily="18" charset="0"/>
              </a:rPr>
              <a:t>”: CASTELLI, TESTA ANDREA</a:t>
            </a:r>
          </a:p>
          <a:p>
            <a:pPr>
              <a:buFontTx/>
              <a:buChar char="-"/>
            </a:pPr>
            <a:endParaRPr lang="it-IT" sz="1400" dirty="0">
              <a:latin typeface="Comic Sans MS" pitchFamily="66" charset="0"/>
            </a:endParaRPr>
          </a:p>
          <a:p>
            <a:endParaRPr lang="it-IT" sz="1400" dirty="0">
              <a:latin typeface="Comic Sans MS" pitchFamily="66" charset="0"/>
            </a:endParaRPr>
          </a:p>
        </p:txBody>
      </p:sp>
      <p:cxnSp>
        <p:nvCxnSpPr>
          <p:cNvPr id="6" name="Connettore 1 5"/>
          <p:cNvCxnSpPr>
            <a:cxnSpLocks/>
          </p:cNvCxnSpPr>
          <p:nvPr/>
        </p:nvCxnSpPr>
        <p:spPr>
          <a:xfrm flipH="1">
            <a:off x="2601201" y="1052738"/>
            <a:ext cx="41003" cy="504055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2627784" y="1052738"/>
            <a:ext cx="43204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2411760" y="3212976"/>
            <a:ext cx="21602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>
            <a:off x="3074252" y="2132857"/>
            <a:ext cx="5760640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100"/>
              </a:spcAft>
            </a:pPr>
            <a:endParaRPr lang="it-IT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00"/>
              </a:spcAft>
            </a:pP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Referente TFA: </a:t>
            </a:r>
            <a:r>
              <a:rPr lang="it-IT" sz="1400" i="1" dirty="0">
                <a:latin typeface="Times New Roman" pitchFamily="18" charset="0"/>
                <a:cs typeface="Times New Roman" pitchFamily="18" charset="0"/>
              </a:rPr>
              <a:t>REGOLI ANTONELLA</a:t>
            </a:r>
          </a:p>
          <a:p>
            <a:endParaRPr lang="it-IT" sz="1400" dirty="0"/>
          </a:p>
        </p:txBody>
      </p:sp>
      <p:sp>
        <p:nvSpPr>
          <p:cNvPr id="12" name="Rettangolo 11"/>
          <p:cNvSpPr/>
          <p:nvPr/>
        </p:nvSpPr>
        <p:spPr>
          <a:xfrm>
            <a:off x="3074252" y="2492896"/>
            <a:ext cx="5760640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100"/>
              </a:spcAft>
            </a:pP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Referente PDM e sito: MORELLI ANNA MARIA   </a:t>
            </a:r>
            <a:endParaRPr lang="it-IT" sz="1400" dirty="0">
              <a:highlight>
                <a:srgbClr val="FFFF00"/>
              </a:highlight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3059832" y="2852936"/>
            <a:ext cx="5760640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100"/>
              </a:spcAft>
            </a:pPr>
            <a:endParaRPr lang="it-IT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00"/>
              </a:spcAft>
            </a:pP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Referente Anti droga:   </a:t>
            </a:r>
            <a:r>
              <a:rPr lang="it-IT" sz="1400" i="1" dirty="0">
                <a:latin typeface="Times New Roman" pitchFamily="18" charset="0"/>
                <a:cs typeface="Times New Roman" pitchFamily="18" charset="0"/>
              </a:rPr>
              <a:t>BALDO CINZIA</a:t>
            </a:r>
          </a:p>
          <a:p>
            <a:endParaRPr lang="it-IT" sz="1400" dirty="0"/>
          </a:p>
        </p:txBody>
      </p:sp>
      <p:cxnSp>
        <p:nvCxnSpPr>
          <p:cNvPr id="14" name="Connettore 1 13"/>
          <p:cNvCxnSpPr/>
          <p:nvPr/>
        </p:nvCxnSpPr>
        <p:spPr>
          <a:xfrm>
            <a:off x="2627784" y="2316446"/>
            <a:ext cx="43204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2627784" y="2656699"/>
            <a:ext cx="43204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>
            <a:off x="2627784" y="2996952"/>
            <a:ext cx="43204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>
            <a:off x="3059832" y="3212976"/>
            <a:ext cx="5760640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100"/>
              </a:spcAft>
            </a:pPr>
            <a:endParaRPr lang="it-IT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00"/>
              </a:spcAft>
            </a:pP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Referente Inclusione: PELAGALLI GIORGIA</a:t>
            </a:r>
            <a:endParaRPr lang="it-IT" sz="1400" i="1" dirty="0">
              <a:latin typeface="Times New Roman" pitchFamily="18" charset="0"/>
              <a:cs typeface="Times New Roman" pitchFamily="18" charset="0"/>
            </a:endParaRPr>
          </a:p>
          <a:p>
            <a:endParaRPr lang="it-IT" sz="1400" dirty="0"/>
          </a:p>
        </p:txBody>
      </p:sp>
      <p:cxnSp>
        <p:nvCxnSpPr>
          <p:cNvPr id="20" name="Connettore 1 19"/>
          <p:cNvCxnSpPr/>
          <p:nvPr/>
        </p:nvCxnSpPr>
        <p:spPr>
          <a:xfrm>
            <a:off x="2627784" y="3356992"/>
            <a:ext cx="43204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3059832" y="3573016"/>
            <a:ext cx="5760640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100"/>
              </a:spcAft>
            </a:pPr>
            <a:endParaRPr lang="it-IT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00"/>
              </a:spcAft>
            </a:pP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Referente PON: </a:t>
            </a:r>
            <a:r>
              <a:rPr lang="it-IT" sz="1400" i="1" dirty="0">
                <a:latin typeface="Times New Roman" pitchFamily="18" charset="0"/>
                <a:cs typeface="Times New Roman" pitchFamily="18" charset="0"/>
              </a:rPr>
              <a:t>DE CLEMENTE LINDA</a:t>
            </a:r>
          </a:p>
          <a:p>
            <a:endParaRPr lang="it-IT" sz="1400" dirty="0"/>
          </a:p>
        </p:txBody>
      </p:sp>
      <p:cxnSp>
        <p:nvCxnSpPr>
          <p:cNvPr id="22" name="Connettore 1 21"/>
          <p:cNvCxnSpPr/>
          <p:nvPr/>
        </p:nvCxnSpPr>
        <p:spPr>
          <a:xfrm>
            <a:off x="2627784" y="3717032"/>
            <a:ext cx="43204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tangolo 24"/>
          <p:cNvSpPr/>
          <p:nvPr/>
        </p:nvSpPr>
        <p:spPr>
          <a:xfrm>
            <a:off x="3052013" y="4516260"/>
            <a:ext cx="5760640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100"/>
              </a:spcAft>
            </a:pPr>
            <a:endParaRPr lang="it-IT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00"/>
              </a:spcAft>
            </a:pP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Referente Indirizzo Musicale: </a:t>
            </a:r>
            <a:r>
              <a:rPr lang="it-IT" sz="1400" i="1" dirty="0">
                <a:latin typeface="Times New Roman" pitchFamily="18" charset="0"/>
                <a:cs typeface="Times New Roman" pitchFamily="18" charset="0"/>
              </a:rPr>
              <a:t>PARLATO MARCO</a:t>
            </a:r>
          </a:p>
          <a:p>
            <a:pPr>
              <a:spcAft>
                <a:spcPts val="100"/>
              </a:spcAft>
            </a:pPr>
            <a:endParaRPr lang="it-IT" sz="1400" dirty="0"/>
          </a:p>
        </p:txBody>
      </p:sp>
      <p:sp>
        <p:nvSpPr>
          <p:cNvPr id="26" name="Rettangolo 25"/>
          <p:cNvSpPr/>
          <p:nvPr/>
        </p:nvSpPr>
        <p:spPr>
          <a:xfrm>
            <a:off x="3059832" y="3972630"/>
            <a:ext cx="5760640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100"/>
              </a:spcAft>
            </a:pP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Referente Invalsi: MATTIA SILVIA, PARLATO MARCO </a:t>
            </a:r>
            <a:endParaRPr lang="it-IT" sz="1400" dirty="0"/>
          </a:p>
        </p:txBody>
      </p:sp>
      <p:cxnSp>
        <p:nvCxnSpPr>
          <p:cNvPr id="27" name="Connettore 1 26"/>
          <p:cNvCxnSpPr/>
          <p:nvPr/>
        </p:nvCxnSpPr>
        <p:spPr>
          <a:xfrm>
            <a:off x="2627784" y="4116646"/>
            <a:ext cx="43204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2627784" y="4660276"/>
            <a:ext cx="43204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tangolo 30"/>
          <p:cNvSpPr/>
          <p:nvPr/>
        </p:nvSpPr>
        <p:spPr>
          <a:xfrm>
            <a:off x="3052013" y="5002834"/>
            <a:ext cx="5760640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100"/>
              </a:spcAft>
            </a:pPr>
            <a:endParaRPr lang="it-IT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00"/>
              </a:spcAft>
            </a:pPr>
            <a:r>
              <a:rPr lang="it-IT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Referente “Generazioni Connesse” e legalità: </a:t>
            </a:r>
            <a:r>
              <a:rPr lang="it-IT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CLEMENTE LINDA</a:t>
            </a:r>
          </a:p>
          <a:p>
            <a:endParaRPr lang="it-IT" sz="1400" dirty="0"/>
          </a:p>
        </p:txBody>
      </p:sp>
      <p:cxnSp>
        <p:nvCxnSpPr>
          <p:cNvPr id="32" name="Connettore 1 31"/>
          <p:cNvCxnSpPr>
            <a:cxnSpLocks/>
          </p:cNvCxnSpPr>
          <p:nvPr/>
        </p:nvCxnSpPr>
        <p:spPr>
          <a:xfrm>
            <a:off x="2619675" y="5146850"/>
            <a:ext cx="43204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tangolo 2">
            <a:extLst>
              <a:ext uri="{FF2B5EF4-FFF2-40B4-BE49-F238E27FC236}">
                <a16:creationId xmlns:a16="http://schemas.microsoft.com/office/drawing/2014/main" id="{44AC115B-EF3F-E7E7-19C4-546AE85FA0B2}"/>
              </a:ext>
            </a:extLst>
          </p:cNvPr>
          <p:cNvSpPr/>
          <p:nvPr/>
        </p:nvSpPr>
        <p:spPr>
          <a:xfrm>
            <a:off x="3074252" y="5949280"/>
            <a:ext cx="5760640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100"/>
              </a:spcAft>
            </a:pPr>
            <a:endParaRPr lang="it-IT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00"/>
              </a:spcAft>
            </a:pPr>
            <a:r>
              <a:rPr lang="it-IT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Referente “</a:t>
            </a:r>
            <a:r>
              <a:rPr lang="it-IT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Alunni adottati</a:t>
            </a:r>
            <a:r>
              <a:rPr lang="it-IT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”: </a:t>
            </a:r>
            <a:r>
              <a:rPr lang="it-IT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PELAGALLI GIORGIA</a:t>
            </a:r>
          </a:p>
          <a:p>
            <a:endParaRPr lang="it-IT" sz="1400" dirty="0"/>
          </a:p>
        </p:txBody>
      </p:sp>
      <p:cxnSp>
        <p:nvCxnSpPr>
          <p:cNvPr id="9" name="Connettore 1 31">
            <a:extLst>
              <a:ext uri="{FF2B5EF4-FFF2-40B4-BE49-F238E27FC236}">
                <a16:creationId xmlns:a16="http://schemas.microsoft.com/office/drawing/2014/main" id="{24B22424-A94B-8B7C-EE63-4D809649140D}"/>
              </a:ext>
            </a:extLst>
          </p:cNvPr>
          <p:cNvCxnSpPr/>
          <p:nvPr/>
        </p:nvCxnSpPr>
        <p:spPr>
          <a:xfrm>
            <a:off x="2627784" y="6093296"/>
            <a:ext cx="43204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tangolo 3">
            <a:extLst>
              <a:ext uri="{FF2B5EF4-FFF2-40B4-BE49-F238E27FC236}">
                <a16:creationId xmlns:a16="http://schemas.microsoft.com/office/drawing/2014/main" id="{72D56082-FB5A-9FDC-A150-F65D2D8BD3CB}"/>
              </a:ext>
            </a:extLst>
          </p:cNvPr>
          <p:cNvSpPr/>
          <p:nvPr/>
        </p:nvSpPr>
        <p:spPr>
          <a:xfrm>
            <a:off x="3059832" y="5517232"/>
            <a:ext cx="5760640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100"/>
              </a:spcAft>
            </a:pPr>
            <a:endParaRPr lang="it-IT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00"/>
              </a:spcAft>
            </a:pPr>
            <a:r>
              <a:rPr lang="it-IT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Referente “</a:t>
            </a:r>
            <a:r>
              <a:rPr lang="it-IT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Erasmus</a:t>
            </a:r>
            <a:r>
              <a:rPr lang="it-IT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”: </a:t>
            </a:r>
            <a:r>
              <a:rPr lang="it-IT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CASTELLI LILIANA</a:t>
            </a:r>
          </a:p>
          <a:p>
            <a:endParaRPr lang="it-IT" sz="1400" dirty="0"/>
          </a:p>
        </p:txBody>
      </p:sp>
      <p:cxnSp>
        <p:nvCxnSpPr>
          <p:cNvPr id="8" name="Connettore 1 31">
            <a:extLst>
              <a:ext uri="{FF2B5EF4-FFF2-40B4-BE49-F238E27FC236}">
                <a16:creationId xmlns:a16="http://schemas.microsoft.com/office/drawing/2014/main" id="{C3A47720-FCE0-0295-ECF2-C3B205EFB4E7}"/>
              </a:ext>
            </a:extLst>
          </p:cNvPr>
          <p:cNvCxnSpPr/>
          <p:nvPr/>
        </p:nvCxnSpPr>
        <p:spPr>
          <a:xfrm>
            <a:off x="2627784" y="5661248"/>
            <a:ext cx="43204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>
          <a:xfrm>
            <a:off x="323528" y="2636912"/>
            <a:ext cx="2088232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AREA DIDATTICA</a:t>
            </a:r>
          </a:p>
        </p:txBody>
      </p:sp>
      <p:sp>
        <p:nvSpPr>
          <p:cNvPr id="3" name="Rettangolo 2"/>
          <p:cNvSpPr/>
          <p:nvPr/>
        </p:nvSpPr>
        <p:spPr>
          <a:xfrm>
            <a:off x="3059832" y="260648"/>
            <a:ext cx="5760640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COORDINATORI </a:t>
            </a:r>
            <a:r>
              <a:rPr lang="it-IT" sz="14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 CLASSE </a:t>
            </a:r>
          </a:p>
        </p:txBody>
      </p:sp>
      <p:sp>
        <p:nvSpPr>
          <p:cNvPr id="4" name="Rettangolo 3"/>
          <p:cNvSpPr/>
          <p:nvPr/>
        </p:nvSpPr>
        <p:spPr>
          <a:xfrm>
            <a:off x="3059832" y="1124744"/>
            <a:ext cx="576064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COORDINATORI </a:t>
            </a:r>
            <a:r>
              <a:rPr lang="it-IT" sz="14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 DIPARTIMENTO</a:t>
            </a:r>
          </a:p>
        </p:txBody>
      </p:sp>
      <p:sp>
        <p:nvSpPr>
          <p:cNvPr id="5" name="Rettangolo 4"/>
          <p:cNvSpPr/>
          <p:nvPr/>
        </p:nvSpPr>
        <p:spPr>
          <a:xfrm>
            <a:off x="3059832" y="1988840"/>
            <a:ext cx="5760640" cy="17281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t-IT" sz="1200" dirty="0">
              <a:latin typeface="Comic Sans MS" pitchFamily="66" charset="0"/>
            </a:endParaRPr>
          </a:p>
          <a:p>
            <a:endParaRPr lang="it-IT" sz="1200" dirty="0">
              <a:latin typeface="Comic Sans MS" pitchFamily="66" charset="0"/>
            </a:endParaRPr>
          </a:p>
          <a:p>
            <a:endParaRPr lang="it-IT" sz="1400" dirty="0">
              <a:latin typeface="Comic Sans MS" pitchFamily="66" charset="0"/>
            </a:endParaRPr>
          </a:p>
          <a:p>
            <a:endParaRPr lang="it-IT" sz="1400" dirty="0">
              <a:latin typeface="Comic Sans MS" pitchFamily="66" charset="0"/>
            </a:endParaRPr>
          </a:p>
          <a:p>
            <a:endParaRPr lang="it-IT" sz="1400" dirty="0">
              <a:latin typeface="Comic Sans MS" pitchFamily="66" charset="0"/>
            </a:endParaRPr>
          </a:p>
          <a:p>
            <a:pPr algn="ctr">
              <a:spcAft>
                <a:spcPts val="400"/>
              </a:spcAft>
            </a:pP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COMMISSIONI:</a:t>
            </a:r>
          </a:p>
          <a:p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COMMISSIONE PTOF e AUTOVALUTAZIONE</a:t>
            </a:r>
          </a:p>
          <a:p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COMMISSIONE BES</a:t>
            </a:r>
          </a:p>
          <a:p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COMMISSIONE VIAGGI D’ISTRUZIONE</a:t>
            </a:r>
          </a:p>
          <a:p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COMMISSIONE CONTINUITA’</a:t>
            </a:r>
          </a:p>
          <a:p>
            <a:r>
              <a:rPr lang="it-IT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COMMISSIONE GENERAZIONI CONNESSE</a:t>
            </a:r>
          </a:p>
          <a:p>
            <a:endParaRPr lang="it-IT" sz="1400" dirty="0"/>
          </a:p>
          <a:p>
            <a:endParaRPr lang="it-IT" sz="1400" u="sng" dirty="0"/>
          </a:p>
          <a:p>
            <a:endParaRPr lang="it-IT" sz="1400" dirty="0"/>
          </a:p>
          <a:p>
            <a:endParaRPr lang="it-IT" sz="1400" dirty="0">
              <a:latin typeface="Comic Sans MS" pitchFamily="66" charset="0"/>
            </a:endParaRPr>
          </a:p>
          <a:p>
            <a:endParaRPr lang="it-IT" sz="1400" dirty="0">
              <a:latin typeface="Comic Sans MS" pitchFamily="66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059832" y="5661248"/>
            <a:ext cx="5760640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t-IT" sz="1400" dirty="0">
              <a:latin typeface="Times New Roman" pitchFamily="18" charset="0"/>
              <a:cs typeface="Times New Roman" pitchFamily="18" charset="0"/>
            </a:endParaRPr>
          </a:p>
          <a:p>
            <a:endParaRPr lang="it-IT" sz="1400" dirty="0">
              <a:latin typeface="Times New Roman" pitchFamily="18" charset="0"/>
              <a:cs typeface="Times New Roman" pitchFamily="18" charset="0"/>
            </a:endParaRPr>
          </a:p>
          <a:p>
            <a:endParaRPr lang="it-IT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GRUPPO </a:t>
            </a:r>
            <a:r>
              <a:rPr lang="it-IT" sz="14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 LAVORO PER L’INCLUSIONE  (GLI)</a:t>
            </a:r>
          </a:p>
          <a:p>
            <a:pPr>
              <a:spcAft>
                <a:spcPts val="400"/>
              </a:spcAft>
            </a:pPr>
            <a:endParaRPr lang="it-IT" sz="1400" dirty="0">
              <a:latin typeface="Times New Roman" pitchFamily="18" charset="0"/>
              <a:cs typeface="Times New Roman" pitchFamily="18" charset="0"/>
            </a:endParaRPr>
          </a:p>
          <a:p>
            <a:endParaRPr lang="it-IT" dirty="0"/>
          </a:p>
        </p:txBody>
      </p:sp>
      <p:cxnSp>
        <p:nvCxnSpPr>
          <p:cNvPr id="7" name="Connettore 1 6"/>
          <p:cNvCxnSpPr/>
          <p:nvPr/>
        </p:nvCxnSpPr>
        <p:spPr>
          <a:xfrm>
            <a:off x="2627784" y="620688"/>
            <a:ext cx="0" cy="547260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2627784" y="620688"/>
            <a:ext cx="43204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2627784" y="1484784"/>
            <a:ext cx="43204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2627784" y="6093296"/>
            <a:ext cx="43204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2627784" y="4941168"/>
            <a:ext cx="43204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2411760" y="3140968"/>
            <a:ext cx="21602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3059832" y="4005064"/>
            <a:ext cx="5760640" cy="4320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ANIMATORE DIGITALE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3059832" y="4653136"/>
            <a:ext cx="5760640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t-IT" sz="1400" dirty="0">
              <a:latin typeface="Times New Roman" pitchFamily="18" charset="0"/>
              <a:cs typeface="Times New Roman" pitchFamily="18" charset="0"/>
            </a:endParaRPr>
          </a:p>
          <a:p>
            <a:endParaRPr lang="it-IT" sz="1400" dirty="0">
              <a:latin typeface="Times New Roman" pitchFamily="18" charset="0"/>
              <a:cs typeface="Times New Roman" pitchFamily="18" charset="0"/>
            </a:endParaRPr>
          </a:p>
          <a:p>
            <a:endParaRPr lang="it-IT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NUCLEO </a:t>
            </a:r>
            <a:r>
              <a:rPr lang="it-IT" sz="14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 AUTOVALUTAZIONE </a:t>
            </a:r>
            <a:r>
              <a:rPr lang="it-IT" sz="14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 ISTITUTO  (NIV)</a:t>
            </a:r>
          </a:p>
          <a:p>
            <a:pPr>
              <a:spcAft>
                <a:spcPts val="400"/>
              </a:spcAft>
            </a:pPr>
            <a:endParaRPr lang="it-IT" sz="1400" dirty="0">
              <a:latin typeface="Times New Roman" pitchFamily="18" charset="0"/>
              <a:cs typeface="Times New Roman" pitchFamily="18" charset="0"/>
            </a:endParaRPr>
          </a:p>
          <a:p>
            <a:endParaRPr lang="it-IT" dirty="0"/>
          </a:p>
        </p:txBody>
      </p:sp>
      <p:cxnSp>
        <p:nvCxnSpPr>
          <p:cNvPr id="15" name="Connettore 1 14"/>
          <p:cNvCxnSpPr/>
          <p:nvPr/>
        </p:nvCxnSpPr>
        <p:spPr>
          <a:xfrm>
            <a:off x="2627784" y="2708920"/>
            <a:ext cx="43204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>
            <a:off x="2627784" y="4221088"/>
            <a:ext cx="43204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>
          <a:xfrm>
            <a:off x="323528" y="2564904"/>
            <a:ext cx="2088232" cy="1080120"/>
          </a:xfrm>
          <a:prstGeom prst="round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AREA DELLA SICUREZZA</a:t>
            </a:r>
          </a:p>
        </p:txBody>
      </p:sp>
      <p:sp>
        <p:nvSpPr>
          <p:cNvPr id="3" name="Rettangolo 2"/>
          <p:cNvSpPr/>
          <p:nvPr/>
        </p:nvSpPr>
        <p:spPr>
          <a:xfrm>
            <a:off x="3059832" y="476672"/>
            <a:ext cx="5760640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t-IT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400" b="1" dirty="0">
                <a:latin typeface="Times New Roman" pitchFamily="18" charset="0"/>
                <a:cs typeface="Times New Roman" pitchFamily="18" charset="0"/>
              </a:rPr>
              <a:t>RSPP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  (D. </a:t>
            </a:r>
            <a:r>
              <a:rPr lang="it-IT" sz="1400" dirty="0" err="1">
                <a:latin typeface="Times New Roman" pitchFamily="18" charset="0"/>
                <a:cs typeface="Times New Roman" pitchFamily="18" charset="0"/>
              </a:rPr>
              <a:t>Lgs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. 81/2008)</a:t>
            </a:r>
          </a:p>
          <a:p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Responsabile del Servizio di Prevenzione e Protezione</a:t>
            </a:r>
          </a:p>
          <a:p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Ing. </a:t>
            </a:r>
            <a:r>
              <a:rPr lang="it-IT" sz="1400" b="1" dirty="0">
                <a:latin typeface="Times New Roman" pitchFamily="18" charset="0"/>
                <a:cs typeface="Times New Roman" pitchFamily="18" charset="0"/>
              </a:rPr>
              <a:t>MARIO PACITTO</a:t>
            </a:r>
            <a:endParaRPr lang="it-IT" sz="1400" dirty="0">
              <a:latin typeface="Times New Roman" pitchFamily="18" charset="0"/>
              <a:cs typeface="Times New Roman" pitchFamily="18" charset="0"/>
            </a:endParaRPr>
          </a:p>
          <a:p>
            <a:endParaRPr lang="it-IT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059832" y="4365104"/>
            <a:ext cx="5760640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t-IT" sz="1400" dirty="0">
              <a:latin typeface="Times New Roman" pitchFamily="18" charset="0"/>
              <a:cs typeface="Times New Roman" pitchFamily="18" charset="0"/>
            </a:endParaRPr>
          </a:p>
          <a:p>
            <a:endParaRPr lang="it-IT" sz="1400" dirty="0">
              <a:latin typeface="Times New Roman" pitchFamily="18" charset="0"/>
              <a:cs typeface="Times New Roman" pitchFamily="18" charset="0"/>
            </a:endParaRPr>
          </a:p>
          <a:p>
            <a:endParaRPr lang="it-IT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400" b="1" dirty="0">
                <a:latin typeface="Times New Roman" pitchFamily="18" charset="0"/>
                <a:cs typeface="Times New Roman" pitchFamily="18" charset="0"/>
              </a:rPr>
              <a:t>RLS</a:t>
            </a:r>
          </a:p>
          <a:p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Rappresentante dei Lavoratori per la Sicurezza</a:t>
            </a:r>
          </a:p>
          <a:p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Ins. </a:t>
            </a:r>
            <a:r>
              <a:rPr lang="it-IT" sz="1400" b="1">
                <a:latin typeface="Times New Roman" pitchFamily="18" charset="0"/>
                <a:cs typeface="Times New Roman" pitchFamily="18" charset="0"/>
              </a:rPr>
              <a:t>MATERIALE ANNA MARIA</a:t>
            </a:r>
            <a:endParaRPr lang="it-IT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400"/>
              </a:spcAft>
            </a:pPr>
            <a:endParaRPr lang="it-IT" sz="1400" dirty="0">
              <a:latin typeface="Times New Roman" pitchFamily="18" charset="0"/>
              <a:cs typeface="Times New Roman" pitchFamily="18" charset="0"/>
            </a:endParaRPr>
          </a:p>
          <a:p>
            <a:endParaRPr lang="it-IT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2627784" y="836712"/>
            <a:ext cx="0" cy="396044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2627784" y="836712"/>
            <a:ext cx="43204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2411760" y="3212976"/>
            <a:ext cx="21602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3059832" y="2456891"/>
            <a:ext cx="5760640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t-IT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400" b="1" dirty="0">
                <a:latin typeface="Times New Roman" pitchFamily="18" charset="0"/>
                <a:cs typeface="Times New Roman" pitchFamily="18" charset="0"/>
              </a:rPr>
              <a:t>ASPP </a:t>
            </a:r>
          </a:p>
          <a:p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Addetto al servizio di prevenzione e protezione</a:t>
            </a:r>
          </a:p>
          <a:p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it-IT" sz="1400" b="1" dirty="0">
                <a:latin typeface="Times New Roman" pitchFamily="18" charset="0"/>
                <a:cs typeface="Times New Roman" pitchFamily="18" charset="0"/>
              </a:rPr>
              <a:t>TESTA ANDREA</a:t>
            </a:r>
          </a:p>
          <a:p>
            <a:endParaRPr lang="it-IT" dirty="0"/>
          </a:p>
        </p:txBody>
      </p:sp>
      <p:cxnSp>
        <p:nvCxnSpPr>
          <p:cNvPr id="14" name="Connettore 1 13"/>
          <p:cNvCxnSpPr/>
          <p:nvPr/>
        </p:nvCxnSpPr>
        <p:spPr>
          <a:xfrm>
            <a:off x="2627784" y="2888939"/>
            <a:ext cx="43204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2627784" y="4797152"/>
            <a:ext cx="43204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792087"/>
          </a:xfrm>
        </p:spPr>
        <p:txBody>
          <a:bodyPr>
            <a:normAutofit/>
          </a:bodyPr>
          <a:lstStyle/>
          <a:p>
            <a:r>
              <a:rPr lang="it-IT" sz="1800" dirty="0">
                <a:latin typeface="Times New Roman" pitchFamily="18" charset="0"/>
                <a:cs typeface="Times New Roman" pitchFamily="18" charset="0"/>
              </a:rPr>
              <a:t>FUNZIONIGRAMMA 2023/2024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258406"/>
              </p:ext>
            </p:extLst>
          </p:nvPr>
        </p:nvGraphicFramePr>
        <p:xfrm>
          <a:off x="611560" y="620688"/>
          <a:ext cx="7848872" cy="61315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COMPITI </a:t>
                      </a:r>
                      <a:r>
                        <a:rPr lang="it-IT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sz="1200" b="0" dirty="0">
                          <a:latin typeface="Times New Roman" pitchFamily="18" charset="0"/>
                          <a:cs typeface="Times New Roman" pitchFamily="18" charset="0"/>
                        </a:rPr>
                        <a:t>DIRIGENTE SCOLASTICO</a:t>
                      </a:r>
                    </a:p>
                    <a:p>
                      <a:r>
                        <a:rPr lang="it-IT" sz="1200" b="1" i="1" dirty="0">
                          <a:latin typeface="Times New Roman" pitchFamily="18" charset="0"/>
                          <a:cs typeface="Times New Roman" pitchFamily="18" charset="0"/>
                        </a:rPr>
                        <a:t>Prof.  TUBIELLO ANTONIO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Il Dirigente d’Istituto, fermo restando quanto stabilito dalla legge e dal contratto collettivo: 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assicura la gestione d’Istituto, ne ha la legale rappresentanza ed è responsabile dell’utilizzo e della gestione delle risorse finanziarie e strumentali, nonché dei risultati del servizio. 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Nel rispetto delle competenze degli organi collegiali d’Istituto, spettano al Dirigente autonomi poteri di direzione, di coordinamento e di valorizzazione delle risorse umane; il Dirigente organizza l’attività secondo criteri di efficienza e di efficacia ed è titolare delle relazioni sindacali. </a:t>
                      </a:r>
                    </a:p>
                    <a:p>
                      <a:pPr algn="just"/>
                      <a:endParaRPr lang="it-IT" sz="1200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Esercita le funzioni previste dalla legge e in particolare: </a:t>
                      </a:r>
                    </a:p>
                    <a:p>
                      <a:pPr algn="just"/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cura le proposte di deliberazione da sottoporre all’approvazione del Consiglio d’Istituto e del Collegio dei docenti; </a:t>
                      </a:r>
                    </a:p>
                    <a:p>
                      <a:pPr algn="just"/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elabora il Programma Annuale e il conto consuntivo, propone al Consiglio d’Istituto il programma annuale di gestione d’Istituto e lo informa dell’andamento della stessa; </a:t>
                      </a:r>
                    </a:p>
                    <a:p>
                      <a:pPr algn="just"/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promuove gli interventi per assicurare la qualità dei processi formativi e la collaborazione delle risorse culturali, professionali, sociali ed economiche del territorio; </a:t>
                      </a:r>
                    </a:p>
                    <a:p>
                      <a:pPr algn="just"/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adotta i provvedimenti di gestione delle risorse, sulla base di quanto deliberato dal Consiglio d’Istituto e dal Collegio dei docenti, e di gestione del personale, nel rispetto di quanto previsto dalla legge e dai contratti di lavoro. </a:t>
                      </a:r>
                    </a:p>
                    <a:p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adotta ogni altro atto relativo al funzionamento d’Istituto </a:t>
                      </a:r>
                    </a:p>
                    <a:p>
                      <a:endParaRPr lang="it-IT" sz="1200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Presiede il Collegio dei docenti e i Consigli di classe, interclasse ed intersezione </a:t>
                      </a:r>
                    </a:p>
                    <a:p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nello svolgimento di funzioni o specifici compiti organizzativi e amministrativi all’interno d’Istituto, si avvale della collaborazione di docenti dallo stesso individuati e concede l’esonero o il semiesonero dall’insegnamento secondo i casi previsti dalla legge. Il Dirigente, inoltre, è coadiuvato dal Direttore amministrativo, il quale, con autonomia operativa, sovrintende ai servizi amministrativi e ai servizi generali d’Istituto, coordinando il relativo personale nell’ambito delle direttive di massima impartite e degli obiettivi assegnati dal Dirigente. </a:t>
                      </a:r>
                    </a:p>
                    <a:p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Presenta almeno due volte all’anno al Consiglio d’Istituto una motivata relazione sulla direzione e sul coordinamento dell’attività formativa, organizzativa e amministrativa, al fine di garantire la più ampia informazione e un efficace raccordo per l’esercizio delle competenze degli organi collegiali. </a:t>
                      </a:r>
                    </a:p>
                  </a:txBody>
                  <a:tcPr>
                    <a:solidFill>
                      <a:srgbClr val="AFFC24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76911"/>
              </p:ext>
            </p:extLst>
          </p:nvPr>
        </p:nvGraphicFramePr>
        <p:xfrm>
          <a:off x="611560" y="980728"/>
          <a:ext cx="7848872" cy="29311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COMPITI </a:t>
                      </a:r>
                      <a:r>
                        <a:rPr lang="it-IT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t-IT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sz="1200" b="0" dirty="0">
                          <a:latin typeface="Times New Roman" pitchFamily="18" charset="0"/>
                          <a:cs typeface="Times New Roman" pitchFamily="18" charset="0"/>
                        </a:rPr>
                        <a:t>DIRETTORE</a:t>
                      </a:r>
                      <a:r>
                        <a:rPr lang="it-IT" sz="1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DEI SERVIZI AMMINISTRATIVI</a:t>
                      </a:r>
                    </a:p>
                    <a:p>
                      <a:r>
                        <a:rPr lang="it-IT" sz="1200" b="1" i="1" baseline="0" dirty="0">
                          <a:latin typeface="Times New Roman" pitchFamily="18" charset="0"/>
                          <a:cs typeface="Times New Roman" pitchFamily="18" charset="0"/>
                        </a:rPr>
                        <a:t>Dott. Eleuterio Testa</a:t>
                      </a:r>
                      <a:endParaRPr lang="it-IT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8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Sovrintende ai servizi generali amministrativo‐contabili e al personale amministrativo e ausiliario, curando l’organizzazione, il coordinamento e la promozione delle attività nonché la verifica dei risultati conseguiti, rispetto agli obiettivi assegnati ed agli indirizzi impartiti dal Dirigente scolastico. </a:t>
                      </a:r>
                    </a:p>
                    <a:p>
                      <a:pPr algn="just"/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 autonomia operativa e responsabilità diretta nella definizione e nell’esecuzione degli atti a carattere amministrativo‐contabile. </a:t>
                      </a:r>
                    </a:p>
                    <a:p>
                      <a:pPr algn="just"/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Predispone le delibere del Consiglio d’Istituto e le determinazioni del Dirigente. </a:t>
                      </a:r>
                    </a:p>
                    <a:p>
                      <a:pPr algn="just"/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Provvede, nel rispetto delle competenze degli organi di gestione dell’Istituzione scolastica, all’esecuzione delle delibere degli organi collegiali aventi carattere esclusivamente contabile. </a:t>
                      </a:r>
                    </a:p>
                    <a:p>
                      <a:pPr algn="just"/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Organizza il servizio e l’orario del personale amministrativo ed ausiliario. </a:t>
                      </a:r>
                    </a:p>
                    <a:p>
                      <a:pPr algn="just"/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  <a:p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</a:txBody>
                  <a:tcPr>
                    <a:solidFill>
                      <a:srgbClr val="AFFC24">
                        <a:alpha val="3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656721"/>
              </p:ext>
            </p:extLst>
          </p:nvPr>
        </p:nvGraphicFramePr>
        <p:xfrm>
          <a:off x="683568" y="269240"/>
          <a:ext cx="7848872" cy="640565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0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223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COMPITI </a:t>
                      </a:r>
                      <a:r>
                        <a:rPr lang="it-IT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9897"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endParaRPr lang="it-I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100"/>
                        </a:spcAft>
                      </a:pPr>
                      <a:endParaRPr lang="it-I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100"/>
                        </a:spcAft>
                      </a:pPr>
                      <a:endParaRPr lang="it-I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100"/>
                        </a:spcAft>
                      </a:pPr>
                      <a:endParaRPr lang="it-I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100"/>
                        </a:spcAft>
                      </a:pPr>
                      <a:endParaRPr lang="it-I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100"/>
                        </a:spcAft>
                      </a:pPr>
                      <a:endParaRPr lang="it-I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100"/>
                        </a:spcAft>
                      </a:pPr>
                      <a:endParaRPr lang="it-I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100"/>
                        </a:spcAft>
                      </a:pPr>
                      <a:endParaRPr lang="it-I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100"/>
                        </a:spcAft>
                      </a:pPr>
                      <a:endParaRPr lang="it-I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100"/>
                        </a:spcAft>
                      </a:pPr>
                      <a:endParaRPr lang="it-I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100"/>
                        </a:spcAft>
                      </a:pPr>
                      <a:r>
                        <a:rPr lang="it-IT" sz="1200" dirty="0">
                          <a:latin typeface="Times New Roman" pitchFamily="18" charset="0"/>
                          <a:cs typeface="Times New Roman" pitchFamily="18" charset="0"/>
                        </a:rPr>
                        <a:t>I COLLABORATORE: </a:t>
                      </a:r>
                      <a:r>
                        <a:rPr lang="it-IT" sz="1200" i="1" dirty="0">
                          <a:latin typeface="Times New Roman" pitchFamily="18" charset="0"/>
                          <a:cs typeface="Times New Roman" pitchFamily="18" charset="0"/>
                        </a:rPr>
                        <a:t>De</a:t>
                      </a:r>
                      <a:r>
                        <a:rPr lang="it-IT" sz="1200" i="1" baseline="0" dirty="0">
                          <a:latin typeface="Times New Roman" pitchFamily="18" charset="0"/>
                          <a:cs typeface="Times New Roman" pitchFamily="18" charset="0"/>
                        </a:rPr>
                        <a:t> Clemente Linda</a:t>
                      </a:r>
                      <a:endParaRPr lang="it-IT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100"/>
                        </a:spcAft>
                      </a:pPr>
                      <a:endParaRPr lang="it-IT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10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 COLLABORATORE: </a:t>
                      </a:r>
                      <a:r>
                        <a:rPr lang="it-IT" sz="1200" i="1" dirty="0">
                          <a:latin typeface="Times New Roman" pitchFamily="18" charset="0"/>
                          <a:cs typeface="Times New Roman" pitchFamily="18" charset="0"/>
                        </a:rPr>
                        <a:t>Materiale</a:t>
                      </a:r>
                      <a:r>
                        <a:rPr lang="it-IT" sz="1200" i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t-IT" sz="1200" i="1" dirty="0">
                          <a:latin typeface="Times New Roman" pitchFamily="18" charset="0"/>
                          <a:cs typeface="Times New Roman" pitchFamily="18" charset="0"/>
                        </a:rPr>
                        <a:t>Anna Maria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1.Sostituzione del Dirigente in caso di assenza o di impedimento; 2.coordinamento generale dell'orario settimanale delle attività didattiche e collaborazione con la segreteria nella predisposizione dei docenti assenti e nella predisposizione dei recuperi relativi alle ore di permesso breve; 3. cura del recupero delle ore non effettuate a seguito di permesso orario entro il secondo mese successivo alla fruizione;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4.predisposizione della scheda periodica di sintesi di conferimento ore di supplenza/eccedenti e di recupero orari in collaborazione con l'ufficio di segreteria ; 5.segretario verbalizzante delle riunioni del Collegio dei Docenti; 6.collaborazione nella predisposizione e controllo della diffusione delle circolari e ordini di servizio ;verifica firma per presa visione; 7.raccordo con i responsabili di plesso, FFSS, referenti , commissioni, docenti e tra gli stessi e il Dirigente, ragguagliando con tempestività la stessa su ogni problema rilevato e, in caso di necessità, assumendo le decisioni che il caso richiede, relazionando successivamente alla scrivente; 8.collaborazione con il Dirigente Scolastico per questioni relative a sicurezza e tutela della privacy; gestione dei permessi di entrata e uscita degli alunni, nel rispetto del Regolamento d'Istituto; 9.vigilanza </a:t>
                      </a:r>
                      <a:r>
                        <a:rPr lang="it-IT" sz="12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perchè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non venga consentito l'accesso agli estranei (genitori, agenti ...) durante l'attività didattica, se non preventivamente autorizzata dal DS (in assenza del DS dallo stesso collaboratore); 10.vigilanza sulle ottimali condizioni igieniche dei bagni e dei locali scolastici, segnalando tempestivamente al DSGA eventuali disfunzioni; 11.supporto al DS nella cura della comunicazione scuola/famiglia; 12.collaborazione con il DS per le attività collegiali e didattiche della scuola, supporto elaborazione ordine del giorno, cura della relativa documentazione; 13.partecipazione alle riunione di coordinamento indette dal DS in assenza dello stesso; 14.collaborazione nella cura dei rapporti e della comunicazione con l'utenza e gli enti esterni; 15.collaborazione con la presidenza nei diversi momenti organizzativi; 16.partecipazione, su delega del DS, a riunioni presso gli Uffici scolastici periferici ; 17.quant'altro non previsto nella presente nomina e comunque compatibile con la funzione e finalizzato al buon andamento didattico e organizzativo della scuola.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Il docente collaboratore, in caso di sostituzione della scrivente, è delegato alla firma dei seguenti atti amministrativi: atti urgenti relativi alle assenze e ai permessi del personale docente e ATA , nonché alle richieste di visita fiscale per le assenze per malattia ; atti contenenti comunicazioni al personale docente e ATA; corrispondenza con l'Amministrazione regionale, provinciale, con altri enti, Associazioni, Uffici e con soggetti privati avente carattere di urgenza; libretti delle giustificazioni  richiesta di intervento forze dell'ordine per gravi motivi</a:t>
                      </a:r>
                      <a:r>
                        <a:rPr lang="it-IT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206373"/>
              </p:ext>
            </p:extLst>
          </p:nvPr>
        </p:nvGraphicFramePr>
        <p:xfrm>
          <a:off x="467544" y="332656"/>
          <a:ext cx="8428156" cy="60045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955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38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COMPITI </a:t>
                      </a:r>
                      <a:r>
                        <a:rPr lang="it-IT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2671"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it-IT" sz="1200" dirty="0">
                          <a:latin typeface="Times New Roman" pitchFamily="18" charset="0"/>
                          <a:cs typeface="Times New Roman" pitchFamily="18" charset="0"/>
                        </a:rPr>
                        <a:t>REFERENTI DI PLESSO</a:t>
                      </a:r>
                    </a:p>
                    <a:p>
                      <a:r>
                        <a:rPr lang="it-IT" sz="11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S.</a:t>
                      </a:r>
                      <a:r>
                        <a:rPr lang="it-IT" sz="110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SECONDARIA AQUINO: </a:t>
                      </a:r>
                    </a:p>
                    <a:p>
                      <a:pPr>
                        <a:spcAft>
                          <a:spcPts val="400"/>
                        </a:spcAft>
                      </a:pPr>
                      <a:r>
                        <a:rPr lang="it-IT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 Clemente Linda </a:t>
                      </a:r>
                    </a:p>
                    <a:p>
                      <a:r>
                        <a:rPr lang="it-IT" sz="110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S. SECONDARIA CASTROCIELO: 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400"/>
                        </a:spcAft>
                      </a:pPr>
                      <a:r>
                        <a:rPr lang="it-IT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 Vito Antonietta</a:t>
                      </a:r>
                    </a:p>
                    <a:p>
                      <a:pPr>
                        <a:spcAft>
                          <a:spcPts val="400"/>
                        </a:spcAft>
                      </a:pPr>
                      <a:r>
                        <a:rPr lang="it-IT" sz="11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S. PRIMARIA AQUINO:</a:t>
                      </a:r>
                    </a:p>
                    <a:p>
                      <a:pPr>
                        <a:spcAft>
                          <a:spcPts val="400"/>
                        </a:spcAft>
                      </a:pPr>
                      <a:r>
                        <a:rPr lang="it-IT" sz="1200" i="1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Renzi</a:t>
                      </a:r>
                      <a:r>
                        <a:rPr lang="it-IT" sz="1200" i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Nadia</a:t>
                      </a:r>
                      <a:r>
                        <a:rPr lang="it-IT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it-IT" sz="11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S. PRIMARIA CASTROCIELO:</a:t>
                      </a:r>
                    </a:p>
                    <a:p>
                      <a:pPr>
                        <a:spcAft>
                          <a:spcPts val="400"/>
                        </a:spcAft>
                      </a:pPr>
                      <a:r>
                        <a:rPr lang="it-IT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Materiale A</a:t>
                      </a:r>
                      <a:r>
                        <a:rPr lang="it-IT" sz="1200" i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it-IT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Maria</a:t>
                      </a:r>
                    </a:p>
                    <a:p>
                      <a:r>
                        <a:rPr lang="it-IT" sz="11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S. </a:t>
                      </a:r>
                      <a:r>
                        <a:rPr lang="it-IT" sz="1100" i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INF</a:t>
                      </a:r>
                      <a:r>
                        <a:rPr lang="it-IT" sz="11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MAZZAROPPI</a:t>
                      </a:r>
                    </a:p>
                    <a:p>
                      <a:pPr>
                        <a:spcAft>
                          <a:spcPts val="400"/>
                        </a:spcAft>
                      </a:pPr>
                      <a:r>
                        <a:rPr lang="it-IT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Soave Patrizia</a:t>
                      </a:r>
                    </a:p>
                    <a:p>
                      <a:r>
                        <a:rPr lang="it-IT" sz="11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S. </a:t>
                      </a:r>
                      <a:r>
                        <a:rPr lang="it-IT" sz="1100" i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INF</a:t>
                      </a:r>
                      <a:r>
                        <a:rPr lang="it-IT" sz="11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lang="it-IT" sz="110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ALDO MORO</a:t>
                      </a:r>
                      <a:endParaRPr lang="it-IT" sz="110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400"/>
                        </a:spcAft>
                      </a:pPr>
                      <a:r>
                        <a:rPr lang="it-IT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</a:t>
                      </a:r>
                      <a:r>
                        <a:rPr lang="it-IT" sz="1200" i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Vito Maria Rosaria</a:t>
                      </a:r>
                      <a:r>
                        <a:rPr lang="it-IT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it-IT" sz="11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S. </a:t>
                      </a:r>
                      <a:r>
                        <a:rPr lang="it-IT" sz="1100" i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INF</a:t>
                      </a:r>
                      <a:r>
                        <a:rPr lang="it-IT" sz="11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CASE  DIANA</a:t>
                      </a:r>
                    </a:p>
                    <a:p>
                      <a:pPr>
                        <a:spcAft>
                          <a:spcPts val="400"/>
                        </a:spcAft>
                      </a:pPr>
                      <a:r>
                        <a:rPr lang="it-IT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Simion Simona Gabriela</a:t>
                      </a:r>
                    </a:p>
                    <a:p>
                      <a:r>
                        <a:rPr lang="it-IT" sz="11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S. </a:t>
                      </a:r>
                      <a:r>
                        <a:rPr lang="it-IT" sz="1100" i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INF</a:t>
                      </a:r>
                      <a:r>
                        <a:rPr lang="it-IT" sz="11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CAPOLUOGO</a:t>
                      </a:r>
                    </a:p>
                    <a:p>
                      <a:r>
                        <a:rPr lang="it-IT" sz="1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Coppola Martina Carmela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Rapporti con l’Ufficio del Dirigente Scolastico ed informazione circa le esigenze organizzative;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ritiro, diffusione e custodia delle circolari interne, posta, comunicazioni, ecc.;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ricevimento e custodia dei sussidi didattici, materiali, laboratori, libri, riviste, ecc. e segnalazione dei bisogni eventualmente presenti;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rapporti con l’utenza e con soggetti esterni;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vigilanza generale (orari, turnazioni, frequenza degli alunni, ecc.);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sostituzione dei docenti assenti entro i limiti stabiliti;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comunicazione di ogni problema di funzionamento, di situazioni di infortunio, di emergenza;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segnalazione di problematiche connesse al funzionamento dei servizi collegati agli Enti Locali (vigilanza, trasporto, mensa, ecc.) - segnalazione eventi di furto/atti vandalici;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registrazione permessi brevi e relativi recuperi; -collaborazione con la funzione strumentale per le visite e i viaggi di istruzione;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collaborazione con i responsabili degli altri plessi per l’organizzazione delle attività e delle uscite didattiche; - partecipazione agli incontri di Staff.</a:t>
                      </a:r>
                    </a:p>
                  </a:txBody>
                  <a:tcPr>
                    <a:solidFill>
                      <a:srgbClr val="FFFF00">
                        <a:alpha val="3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56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>
                          <a:latin typeface="Times New Roman" pitchFamily="18" charset="0"/>
                          <a:cs typeface="Times New Roman" pitchFamily="18" charset="0"/>
                        </a:rPr>
                        <a:t>COORDINATORI DI DIPARTIMENTO</a:t>
                      </a:r>
                    </a:p>
                    <a:p>
                      <a:pPr>
                        <a:spcAft>
                          <a:spcPts val="400"/>
                        </a:spcAft>
                      </a:pPr>
                      <a:r>
                        <a:rPr lang="it-IT" sz="11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ASSE LINGUISTICO: </a:t>
                      </a:r>
                      <a:r>
                        <a:rPr lang="it-IT" sz="1100" i="1" kern="12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Ferdinandi</a:t>
                      </a:r>
                      <a:r>
                        <a:rPr lang="it-IT" sz="1100" i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G. Katia</a:t>
                      </a:r>
                    </a:p>
                    <a:p>
                      <a:pPr>
                        <a:spcAft>
                          <a:spcPts val="400"/>
                        </a:spcAft>
                      </a:pPr>
                      <a:r>
                        <a:rPr lang="it-IT" sz="11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ASSE MATEM./SCIENTIFICO  </a:t>
                      </a:r>
                      <a:r>
                        <a:rPr lang="it-IT" sz="1100" i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Morelli Anna Maria</a:t>
                      </a:r>
                    </a:p>
                    <a:p>
                      <a:r>
                        <a:rPr lang="it-IT" sz="11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ASSE STORICO/SOCIALE</a:t>
                      </a:r>
                    </a:p>
                    <a:p>
                      <a:pPr marL="0" algn="l" defTabSz="914400" rtl="0" eaLnBrk="1" latinLnBrk="0" hangingPunct="1"/>
                      <a:r>
                        <a:rPr lang="it-IT" sz="1100" i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Capraro Dalia Maria</a:t>
                      </a:r>
                    </a:p>
                    <a:p>
                      <a:r>
                        <a:rPr lang="it-IT" sz="110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ASSE ARTISTICO/ESPRESSIVO</a:t>
                      </a:r>
                    </a:p>
                    <a:p>
                      <a:r>
                        <a:rPr lang="it-IT" sz="1100" i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Soave Patrizia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Presiede il dipartimento le cui sedute vengono verbalizzate in modo sintetico;</a:t>
                      </a:r>
                    </a:p>
                    <a:p>
                      <a:pPr algn="just"/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indirizza i docenti verso gli orientamenti metodologici della scuola;</a:t>
                      </a:r>
                    </a:p>
                    <a:p>
                      <a:pPr algn="just"/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raccoglie le programmazioni modulari, le griglie e le analisi disciplinari del Dipartimento;</a:t>
                      </a:r>
                    </a:p>
                    <a:p>
                      <a:pPr algn="just"/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relaziona al Collegio dei Docenti e al Dirigente Scolastico;</a:t>
                      </a:r>
                    </a:p>
                    <a:p>
                      <a:pPr algn="just"/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coordina le scelte del Dipartimento in relazione a: analisi disciplinare, obiettivi disciplinari e trasversali, standard minimi, competenze, strumenti e criteri di valutazione;</a:t>
                      </a:r>
                    </a:p>
                    <a:p>
                      <a:pPr algn="just"/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distribuisce e raccoglie le schede di verifica del lavoro svolto ;</a:t>
                      </a:r>
                    </a:p>
                    <a:p>
                      <a:pPr algn="just"/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raccoglie e analizza le necessità didattiche sulla scorta delle richieste presentate dai singoli docenti.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  <a:alpha val="3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3405</Words>
  <Application>Microsoft Office PowerPoint</Application>
  <PresentationFormat>Presentazione su schermo (4:3)</PresentationFormat>
  <Paragraphs>406</Paragraphs>
  <Slides>18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4" baseType="lpstr">
      <vt:lpstr>Arial</vt:lpstr>
      <vt:lpstr>Calibri</vt:lpstr>
      <vt:lpstr>Comic Sans MS</vt:lpstr>
      <vt:lpstr>Times New Roman</vt:lpstr>
      <vt:lpstr>Wingdings</vt:lpstr>
      <vt:lpstr>Tema di Office</vt:lpstr>
      <vt:lpstr>  ORGANIGRAMMA E FUNZIONIGRAMMA DI ISTITUTO  a. s. 2023/2024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FUNZIONIGRAMMA 2023/2024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ORGANIGRAMMA E FUNZIONIGRAMMA  DI ISTITUTO  a. s. 2017/2018</dc:title>
  <dc:creator>PC</dc:creator>
  <cp:lastModifiedBy>User</cp:lastModifiedBy>
  <cp:revision>213</cp:revision>
  <cp:lastPrinted>2023-08-29T08:23:11Z</cp:lastPrinted>
  <dcterms:created xsi:type="dcterms:W3CDTF">2017-10-05T21:44:29Z</dcterms:created>
  <dcterms:modified xsi:type="dcterms:W3CDTF">2023-12-06T08:55:57Z</dcterms:modified>
</cp:coreProperties>
</file>